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260" r:id="rId3"/>
    <p:sldId id="270" r:id="rId4"/>
    <p:sldId id="261" r:id="rId5"/>
    <p:sldId id="272" r:id="rId6"/>
    <p:sldId id="262" r:id="rId7"/>
    <p:sldId id="263" r:id="rId8"/>
    <p:sldId id="264" r:id="rId9"/>
    <p:sldId id="265" r:id="rId10"/>
    <p:sldId id="266" r:id="rId11"/>
    <p:sldId id="268" r:id="rId12"/>
    <p:sldId id="267" r:id="rId13"/>
    <p:sldId id="269"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1.1491329527480598E-4"/>
          <c:y val="3.4368325617702221E-2"/>
          <c:w val="0.73542913385826769"/>
          <c:h val="0.84099819670478604"/>
        </c:manualLayout>
      </c:layout>
      <c:bar3DChart>
        <c:barDir val="col"/>
        <c:grouping val="percentStacked"/>
        <c:varyColors val="0"/>
        <c:ser>
          <c:idx val="0"/>
          <c:order val="0"/>
          <c:tx>
            <c:strRef>
              <c:f>Лист1!$B$1</c:f>
              <c:strCache>
                <c:ptCount val="1"/>
                <c:pt idx="0">
                  <c:v>Доходы бюджета</c:v>
                </c:pt>
              </c:strCache>
            </c:strRef>
          </c:tx>
          <c:spPr>
            <a:solidFill>
              <a:schemeClr val="accent1"/>
            </a:solidFill>
            <a:ln>
              <a:noFill/>
            </a:ln>
            <a:effectLst/>
            <a:sp3d/>
          </c:spPr>
          <c:invertIfNegative val="0"/>
          <c:dLbls>
            <c:dLbl>
              <c:idx val="0"/>
              <c:tx>
                <c:rich>
                  <a:bodyPr/>
                  <a:lstStyle/>
                  <a:p>
                    <a:r>
                      <a:rPr lang="en-US" dirty="0"/>
                      <a:t>170379,5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CC2-4582-B506-9F2AA43BB58A}"/>
                </c:ext>
              </c:extLst>
            </c:dLbl>
            <c:dLbl>
              <c:idx val="1"/>
              <c:tx>
                <c:rich>
                  <a:bodyPr/>
                  <a:lstStyle/>
                  <a:p>
                    <a:r>
                      <a:rPr lang="en-US" dirty="0"/>
                      <a:t>168932,6</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CC2-4582-B506-9F2AA43BB58A}"/>
                </c:ext>
              </c:extLst>
            </c:dLbl>
            <c:dLbl>
              <c:idx val="2"/>
              <c:tx>
                <c:rich>
                  <a:bodyPr/>
                  <a:lstStyle/>
                  <a:p>
                    <a:r>
                      <a:rPr lang="en-US" dirty="0"/>
                      <a:t>174434,5</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Лист1!$B$2:$B$4</c:f>
              <c:numCache>
                <c:formatCode>General</c:formatCode>
                <c:ptCount val="3"/>
                <c:pt idx="0">
                  <c:v>34396.400000000001</c:v>
                </c:pt>
                <c:pt idx="1">
                  <c:v>55437.3</c:v>
                </c:pt>
                <c:pt idx="2">
                  <c:v>50304.4</c:v>
                </c:pt>
              </c:numCache>
            </c:numRef>
          </c:val>
          <c:extLst>
            <c:ext xmlns:c16="http://schemas.microsoft.com/office/drawing/2014/chart" uri="{C3380CC4-5D6E-409C-BE32-E72D297353CC}">
              <c16:uniqueId val="{00000003-DCC2-4582-B506-9F2AA43BB58A}"/>
            </c:ext>
          </c:extLst>
        </c:ser>
        <c:ser>
          <c:idx val="1"/>
          <c:order val="1"/>
          <c:tx>
            <c:strRef>
              <c:f>Лист1!$C$1</c:f>
              <c:strCache>
                <c:ptCount val="1"/>
                <c:pt idx="0">
                  <c:v>Расходы бюджета</c:v>
                </c:pt>
              </c:strCache>
            </c:strRef>
          </c:tx>
          <c:spPr>
            <a:solidFill>
              <a:schemeClr val="accent2"/>
            </a:solidFill>
            <a:ln>
              <a:noFill/>
            </a:ln>
            <a:effectLst/>
            <a:sp3d/>
          </c:spPr>
          <c:invertIfNegative val="0"/>
          <c:dLbls>
            <c:dLbl>
              <c:idx val="0"/>
              <c:tx>
                <c:rich>
                  <a:bodyPr/>
                  <a:lstStyle/>
                  <a:p>
                    <a:r>
                      <a:rPr lang="en-US" dirty="0"/>
                      <a:t>170496,1</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CC2-4582-B506-9F2AA43BB58A}"/>
                </c:ext>
              </c:extLst>
            </c:dLbl>
            <c:dLbl>
              <c:idx val="1"/>
              <c:layout>
                <c:manualLayout>
                  <c:x val="3.521557269897406E-2"/>
                  <c:y val="-2.1513871873543169E-2"/>
                </c:manualLayout>
              </c:layout>
              <c:tx>
                <c:rich>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r>
                      <a:rPr lang="ru-RU" dirty="0"/>
                      <a:t>169179,3 </a:t>
                    </a:r>
                  </a:p>
                  <a:p>
                    <a:pPr>
                      <a:defRPr>
                        <a:solidFill>
                          <a:srgbClr val="002060"/>
                        </a:solidFill>
                      </a:defRPr>
                    </a:pPr>
                    <a:r>
                      <a:rPr lang="ru-RU" dirty="0"/>
                      <a:t>в </a:t>
                    </a:r>
                    <a:r>
                      <a:rPr lang="ru-RU" dirty="0" err="1"/>
                      <a:t>т.ч</a:t>
                    </a:r>
                    <a:r>
                      <a:rPr lang="ru-RU" dirty="0"/>
                      <a:t> условно утвержденные расходы в сумме 3750,0</a:t>
                    </a:r>
                  </a:p>
                </c:rich>
              </c:tx>
              <c:spPr>
                <a:noFill/>
                <a:ln>
                  <a:noFill/>
                </a:ln>
                <a:effectLst/>
              </c:spPr>
              <c:txPr>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0.16093510274873635"/>
                      <c:h val="0.30543260838925806"/>
                    </c:manualLayout>
                  </c15:layout>
                </c:ext>
                <c:ext xmlns:c16="http://schemas.microsoft.com/office/drawing/2014/chart" uri="{C3380CC4-5D6E-409C-BE32-E72D297353CC}">
                  <c16:uniqueId val="{00000005-DCC2-4582-B506-9F2AA43BB58A}"/>
                </c:ext>
              </c:extLst>
            </c:dLbl>
            <c:dLbl>
              <c:idx val="2"/>
              <c:layout>
                <c:manualLayout>
                  <c:x val="5.1594973323607268E-2"/>
                  <c:y val="-1.9362315285622919E-2"/>
                </c:manualLayout>
              </c:layout>
              <c:tx>
                <c:rich>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r>
                      <a:rPr lang="ru-RU" dirty="0"/>
                      <a:t>174799,7 в </a:t>
                    </a:r>
                    <a:r>
                      <a:rPr lang="ru-RU" dirty="0" err="1"/>
                      <a:t>т.ч</a:t>
                    </a:r>
                    <a:r>
                      <a:rPr lang="ru-RU" dirty="0"/>
                      <a:t> условно утвержденные расходы в сумме 7700,0</a:t>
                    </a:r>
                  </a:p>
                </c:rich>
              </c:tx>
              <c:spPr>
                <a:noFill/>
                <a:ln>
                  <a:noFill/>
                </a:ln>
                <a:effectLst/>
              </c:spPr>
              <c:txPr>
                <a:bodyPr rot="0" spcFirstLastPara="1" vertOverflow="ellipsis" vert="horz" wrap="square" lIns="38100" tIns="19050" rIns="38100" bIns="19050" anchor="ctr" anchorCtr="1">
                  <a:no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extLst>
                <c:ext xmlns:c15="http://schemas.microsoft.com/office/drawing/2012/chart" uri="{CE6537A1-D6FC-4f65-9D91-7224C49458BB}">
                  <c15:layout>
                    <c:manualLayout>
                      <c:w val="0.14333557055289417"/>
                      <c:h val="0.29682705963984085"/>
                    </c:manualLayout>
                  </c15:layout>
                </c:ext>
                <c:ext xmlns:c16="http://schemas.microsoft.com/office/drawing/2014/chart" uri="{C3380CC4-5D6E-409C-BE32-E72D297353CC}">
                  <c16:uniqueId val="{00000006-DCC2-4582-B506-9F2AA43BB58A}"/>
                </c:ext>
              </c:extLst>
            </c:dLbl>
            <c:spPr>
              <a:noFill/>
              <a:ln>
                <a:noFill/>
              </a:ln>
              <a:effectLst/>
            </c:spPr>
            <c:txPr>
              <a:bodyPr rot="0" spcFirstLastPara="1" vertOverflow="ellipsis" vert="horz" wrap="square" lIns="38100" tIns="19050" rIns="38100" bIns="19050" anchor="ctr" anchorCtr="1">
                <a:spAutoFit/>
              </a:bodyPr>
              <a:lstStyle/>
              <a:p>
                <a:pPr>
                  <a:defRPr sz="1064" b="1" i="0" u="none" strike="noStrike" kern="1200" baseline="0">
                    <a:solidFill>
                      <a:srgbClr val="002060"/>
                    </a:solidFill>
                    <a:latin typeface="+mn-lt"/>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2023</c:v>
                </c:pt>
                <c:pt idx="1">
                  <c:v>2024</c:v>
                </c:pt>
                <c:pt idx="2">
                  <c:v>2025</c:v>
                </c:pt>
              </c:numCache>
            </c:numRef>
          </c:cat>
          <c:val>
            <c:numRef>
              <c:f>Лист1!$C$2:$C$4</c:f>
              <c:numCache>
                <c:formatCode>General</c:formatCode>
                <c:ptCount val="3"/>
                <c:pt idx="0">
                  <c:v>44606.2</c:v>
                </c:pt>
                <c:pt idx="1">
                  <c:v>55437.3</c:v>
                </c:pt>
                <c:pt idx="2">
                  <c:v>50304.4</c:v>
                </c:pt>
              </c:numCache>
            </c:numRef>
          </c:val>
          <c:extLst>
            <c:ext xmlns:c16="http://schemas.microsoft.com/office/drawing/2014/chart" uri="{C3380CC4-5D6E-409C-BE32-E72D297353CC}">
              <c16:uniqueId val="{00000007-DCC2-4582-B506-9F2AA43BB58A}"/>
            </c:ext>
          </c:extLst>
        </c:ser>
        <c:dLbls>
          <c:showLegendKey val="0"/>
          <c:showVal val="1"/>
          <c:showCatName val="0"/>
          <c:showSerName val="0"/>
          <c:showPercent val="0"/>
          <c:showBubbleSize val="0"/>
        </c:dLbls>
        <c:gapWidth val="79"/>
        <c:shape val="pyramid"/>
        <c:axId val="152016840"/>
        <c:axId val="152014488"/>
        <c:axId val="0"/>
      </c:bar3DChart>
      <c:catAx>
        <c:axId val="152016840"/>
        <c:scaling>
          <c:orientation val="minMax"/>
        </c:scaling>
        <c:delete val="1"/>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ru-RU" dirty="0"/>
                  <a:t>    2025                                 2026                                    2027</a:t>
                </a:r>
              </a:p>
            </c:rich>
          </c:tx>
          <c:layout>
            <c:manualLayout>
              <c:xMode val="edge"/>
              <c:yMode val="edge"/>
              <c:x val="9.1643417467233576E-2"/>
              <c:y val="0.88759967529299522"/>
            </c:manualLayout>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ru-RU"/>
            </a:p>
          </c:txPr>
        </c:title>
        <c:numFmt formatCode="General" sourceLinked="1"/>
        <c:majorTickMark val="none"/>
        <c:minorTickMark val="none"/>
        <c:tickLblPos val="nextTo"/>
        <c:crossAx val="152014488"/>
        <c:crosses val="autoZero"/>
        <c:auto val="1"/>
        <c:lblAlgn val="ctr"/>
        <c:lblOffset val="100"/>
        <c:noMultiLvlLbl val="0"/>
      </c:catAx>
      <c:valAx>
        <c:axId val="152014488"/>
        <c:scaling>
          <c:orientation val="minMax"/>
        </c:scaling>
        <c:delete val="1"/>
        <c:axPos val="l"/>
        <c:numFmt formatCode="0%" sourceLinked="1"/>
        <c:majorTickMark val="none"/>
        <c:minorTickMark val="none"/>
        <c:tickLblPos val="nextTo"/>
        <c:crossAx val="1520168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10">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064" b="1"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CD0264-DC3E-4DF4-9DC1-E502F476E229}" type="datetimeFigureOut">
              <a:rPr lang="ru-RU" smtClean="0"/>
              <a:t>17.06.2025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70B902-2A54-4F36-9188-D86B2061C11B}" type="slidenum">
              <a:rPr lang="ru-RU" smtClean="0"/>
              <a:t>‹#›</a:t>
            </a:fld>
            <a:endParaRPr lang="ru-RU"/>
          </a:p>
        </p:txBody>
      </p:sp>
    </p:spTree>
    <p:extLst>
      <p:ext uri="{BB962C8B-B14F-4D97-AF65-F5344CB8AC3E}">
        <p14:creationId xmlns:p14="http://schemas.microsoft.com/office/powerpoint/2010/main" val="3914221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B70B902-2A54-4F36-9188-D86B2061C11B}" type="slidenum">
              <a:rPr lang="ru-RU" smtClean="0"/>
              <a:t>9</a:t>
            </a:fld>
            <a:endParaRPr lang="ru-RU"/>
          </a:p>
        </p:txBody>
      </p:sp>
    </p:spTree>
    <p:extLst>
      <p:ext uri="{BB962C8B-B14F-4D97-AF65-F5344CB8AC3E}">
        <p14:creationId xmlns:p14="http://schemas.microsoft.com/office/powerpoint/2010/main" val="2386475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3547837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4006328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8260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2176285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734360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D767DBF9-881F-4883-87DD-694A74B77075}" type="datetimeFigureOut">
              <a:rPr lang="ru-RU" smtClean="0"/>
              <a:t>17.06.2025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209433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D767DBF9-881F-4883-87DD-694A74B77075}" type="datetimeFigureOut">
              <a:rPr lang="ru-RU" smtClean="0"/>
              <a:t>17.06.2025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423743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D767DBF9-881F-4883-87DD-694A74B77075}" type="datetimeFigureOut">
              <a:rPr lang="ru-RU" smtClean="0"/>
              <a:t>17.06.2025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90800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767DBF9-881F-4883-87DD-694A74B77075}" type="datetimeFigureOut">
              <a:rPr lang="ru-RU" smtClean="0"/>
              <a:t>17.06.2025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623660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D767DBF9-881F-4883-87DD-694A74B77075}" type="datetimeFigureOut">
              <a:rPr lang="ru-RU" smtClean="0"/>
              <a:t>17.06.2025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826277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D767DBF9-881F-4883-87DD-694A74B77075}" type="datetimeFigureOut">
              <a:rPr lang="ru-RU" smtClean="0"/>
              <a:t>17.06.2025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3C10AC4-5543-465B-A81F-772DFE63BC04}" type="slidenum">
              <a:rPr lang="ru-RU" smtClean="0"/>
              <a:t>‹#›</a:t>
            </a:fld>
            <a:endParaRPr lang="ru-RU"/>
          </a:p>
        </p:txBody>
      </p:sp>
    </p:spTree>
    <p:extLst>
      <p:ext uri="{BB962C8B-B14F-4D97-AF65-F5344CB8AC3E}">
        <p14:creationId xmlns:p14="http://schemas.microsoft.com/office/powerpoint/2010/main" val="162574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767DBF9-881F-4883-87DD-694A74B77075}" type="datetimeFigureOut">
              <a:rPr lang="ru-RU" smtClean="0"/>
              <a:t>17.06.2025</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3C10AC4-5543-465B-A81F-772DFE63BC04}" type="slidenum">
              <a:rPr lang="ru-RU" smtClean="0"/>
              <a:t>‹#›</a:t>
            </a:fld>
            <a:endParaRPr lang="ru-RU"/>
          </a:p>
        </p:txBody>
      </p:sp>
    </p:spTree>
    <p:extLst>
      <p:ext uri="{BB962C8B-B14F-4D97-AF65-F5344CB8AC3E}">
        <p14:creationId xmlns:p14="http://schemas.microsoft.com/office/powerpoint/2010/main" val="30297297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morjevka@mail.r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89756" y="1916832"/>
            <a:ext cx="8280920" cy="2016224"/>
          </a:xfrm>
        </p:spPr>
        <p:txBody>
          <a:bodyPr/>
          <a:lstStyle/>
          <a:p>
            <a:pPr algn="ctr"/>
            <a:r>
              <a:rPr lang="ru-RU" sz="5400" b="1" dirty="0"/>
              <a:t>  </a:t>
            </a:r>
            <a:r>
              <a:rPr lang="ru-RU" b="1" dirty="0">
                <a:solidFill>
                  <a:srgbClr val="92D050"/>
                </a:solidFill>
              </a:rPr>
              <a:t>БЮДЖЕТ ДЛЯ ГРАЖДАН</a:t>
            </a:r>
          </a:p>
        </p:txBody>
      </p:sp>
      <p:sp>
        <p:nvSpPr>
          <p:cNvPr id="3" name="Подзаголовок 2"/>
          <p:cNvSpPr>
            <a:spLocks noGrp="1"/>
          </p:cNvSpPr>
          <p:nvPr>
            <p:ph type="subTitle" idx="1"/>
          </p:nvPr>
        </p:nvSpPr>
        <p:spPr>
          <a:xfrm>
            <a:off x="683568" y="4293096"/>
            <a:ext cx="7486600" cy="2376264"/>
          </a:xfrm>
        </p:spPr>
        <p:txBody>
          <a:bodyPr>
            <a:noAutofit/>
          </a:bodyPr>
          <a:lstStyle/>
          <a:p>
            <a:pPr algn="ctr"/>
            <a:r>
              <a:rPr lang="ru-RU" sz="2500" dirty="0">
                <a:solidFill>
                  <a:schemeClr val="accent6">
                    <a:lumMod val="50000"/>
                  </a:schemeClr>
                </a:solidFill>
              </a:rPr>
              <a:t>Проект бюджета Муниципального образования муниципальный округ </a:t>
            </a:r>
            <a:r>
              <a:rPr lang="ru-RU" sz="2500" dirty="0" err="1">
                <a:solidFill>
                  <a:schemeClr val="accent6">
                    <a:lumMod val="50000"/>
                  </a:schemeClr>
                </a:solidFill>
              </a:rPr>
              <a:t>Ржевка</a:t>
            </a:r>
            <a:r>
              <a:rPr lang="ru-RU" sz="2500" dirty="0">
                <a:solidFill>
                  <a:schemeClr val="accent6">
                    <a:lumMod val="50000"/>
                  </a:schemeClr>
                </a:solidFill>
              </a:rPr>
              <a:t> на 2025 год и на плановый период 2026 и 2027 годов</a:t>
            </a:r>
          </a:p>
          <a:p>
            <a:pPr algn="ctr"/>
            <a:endParaRPr lang="ru-RU" sz="2500" dirty="0">
              <a:solidFill>
                <a:schemeClr val="accent6">
                  <a:lumMod val="50000"/>
                </a:schemeClr>
              </a:solidFill>
            </a:endParaRPr>
          </a:p>
          <a:p>
            <a:pPr algn="ctr"/>
            <a:endParaRPr lang="ru-RU" sz="2500" dirty="0">
              <a:solidFill>
                <a:schemeClr val="accent6">
                  <a:lumMod val="50000"/>
                </a:schemeClr>
              </a:solidFill>
            </a:endParaRPr>
          </a:p>
          <a:p>
            <a:pPr algn="ctr"/>
            <a:r>
              <a:rPr lang="ru-RU" sz="1400" dirty="0">
                <a:solidFill>
                  <a:schemeClr val="accent6">
                    <a:lumMod val="50000"/>
                  </a:schemeClr>
                </a:solidFill>
              </a:rPr>
              <a:t>Санкт-Петербург, 2024 год  </a:t>
            </a: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3808" y="-603448"/>
            <a:ext cx="2590476" cy="2590476"/>
          </a:xfrm>
          <a:prstGeom prst="rect">
            <a:avLst/>
          </a:prstGeom>
        </p:spPr>
      </p:pic>
      <p:pic>
        <p:nvPicPr>
          <p:cNvPr id="10"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251520" y="310702"/>
            <a:ext cx="578400" cy="531963"/>
          </a:xfrm>
          <a:prstGeom prst="rect">
            <a:avLst/>
          </a:prstGeom>
        </p:spPr>
      </p:pic>
    </p:spTree>
    <p:extLst>
      <p:ext uri="{BB962C8B-B14F-4D97-AF65-F5344CB8AC3E}">
        <p14:creationId xmlns:p14="http://schemas.microsoft.com/office/powerpoint/2010/main" val="4286106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2836018901"/>
              </p:ext>
            </p:extLst>
          </p:nvPr>
        </p:nvGraphicFramePr>
        <p:xfrm>
          <a:off x="179512" y="1268760"/>
          <a:ext cx="7992889" cy="4625204"/>
        </p:xfrm>
        <a:graphic>
          <a:graphicData uri="http://schemas.openxmlformats.org/drawingml/2006/table">
            <a:tbl>
              <a:tblPr firstRow="1" bandRow="1">
                <a:tableStyleId>{5C22544A-7EE6-4342-B048-85BDC9FD1C3A}</a:tableStyleId>
              </a:tblPr>
              <a:tblGrid>
                <a:gridCol w="337048">
                  <a:extLst>
                    <a:ext uri="{9D8B030D-6E8A-4147-A177-3AD203B41FA5}">
                      <a16:colId xmlns:a16="http://schemas.microsoft.com/office/drawing/2014/main" val="20000"/>
                    </a:ext>
                  </a:extLst>
                </a:gridCol>
                <a:gridCol w="4847529">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tblGrid>
              <a:tr h="37738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a:t>
                      </a: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6</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a:t>
                      </a: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985784">
                <a:tc>
                  <a:txBody>
                    <a:bodyPr/>
                    <a:lstStyle/>
                    <a:p>
                      <a:pPr algn="ctr"/>
                      <a:r>
                        <a:rPr lang="ru-RU" sz="1600" b="0" dirty="0">
                          <a:latin typeface="Times New Roman" panose="02020603050405020304" pitchFamily="18" charset="0"/>
                          <a:cs typeface="Times New Roman" panose="02020603050405020304" pitchFamily="18" charset="0"/>
                        </a:rPr>
                        <a:t>1</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проведению подготовки и обучению неработающего населения способам защиты и действиям в чрезвычайных ситуациях, а также способам защиты от опасностей, возникающих при ведении военных действий или вследствие этих действий </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5129">
                <a:tc>
                  <a:txBody>
                    <a:bodyPr/>
                    <a:lstStyle/>
                    <a:p>
                      <a:pPr algn="ctr"/>
                      <a:r>
                        <a:rPr lang="ru-RU" sz="1600" b="0" dirty="0">
                          <a:latin typeface="Times New Roman" panose="02020603050405020304" pitchFamily="18" charset="0"/>
                          <a:cs typeface="Times New Roman" panose="02020603050405020304" pitchFamily="18" charset="0"/>
                        </a:rPr>
                        <a:t>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участию в организации и финансировании: проведения оплачиваемых общественных работ; временного трудоустройства несовершеннолетних в возрасте от 14 до 18 лет в свободное от учебы время, безработных граждан, испытывающих трудности в поиске работы, безработных граждан в возрасте от 18 до 20 лет, имеющих среднее профессиональное образование и ищущих работу впервые; ярмарок вакансий и учебных рабочих мест</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a:latin typeface="Times New Roman" panose="02020603050405020304" pitchFamily="18" charset="0"/>
                          <a:cs typeface="Times New Roman" panose="02020603050405020304" pitchFamily="18" charset="0"/>
                        </a:rPr>
                        <a:t>500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a:latin typeface="Times New Roman" panose="02020603050405020304" pitchFamily="18" charset="0"/>
                          <a:cs typeface="Times New Roman" panose="02020603050405020304" pitchFamily="18" charset="0"/>
                        </a:rPr>
                        <a:t>510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5</a:t>
                      </a:r>
                      <a:r>
                        <a:rPr lang="en-US" sz="1600" b="0" dirty="0">
                          <a:latin typeface="Times New Roman" panose="02020603050405020304" pitchFamily="18" charset="0"/>
                          <a:cs typeface="Times New Roman" panose="02020603050405020304" pitchFamily="18" charset="0"/>
                        </a:rPr>
                        <a:t>2</a:t>
                      </a:r>
                      <a:r>
                        <a:rPr lang="ru-RU" sz="1600" b="0" dirty="0">
                          <a:latin typeface="Times New Roman" panose="02020603050405020304" pitchFamily="18" charset="0"/>
                          <a:cs typeface="Times New Roman" panose="02020603050405020304" pitchFamily="18" charset="0"/>
                        </a:rPr>
                        <a:t>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73575">
                <a:tc>
                  <a:txBody>
                    <a:bodyPr/>
                    <a:lstStyle/>
                    <a:p>
                      <a:pPr algn="ctr"/>
                      <a:r>
                        <a:rPr lang="ru-RU" sz="1600" b="0" dirty="0">
                          <a:latin typeface="Times New Roman" panose="02020603050405020304" pitchFamily="18" charset="0"/>
                          <a:cs typeface="Times New Roman" panose="02020603050405020304" pitchFamily="18" charset="0"/>
                        </a:rPr>
                        <a:t>3</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Благоустройство</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a:latin typeface="Times New Roman" panose="02020603050405020304" pitchFamily="18" charset="0"/>
                          <a:cs typeface="Times New Roman" panose="02020603050405020304" pitchFamily="18" charset="0"/>
                        </a:rPr>
                        <a:t>58085</a:t>
                      </a:r>
                      <a:r>
                        <a:rPr lang="ru-RU" sz="1600" b="0" dirty="0">
                          <a:latin typeface="Times New Roman" panose="02020603050405020304" pitchFamily="18" charset="0"/>
                          <a:cs typeface="Times New Roman" panose="02020603050405020304" pitchFamily="18" charset="0"/>
                        </a:rPr>
                        <a:t>,</a:t>
                      </a:r>
                      <a:r>
                        <a:rPr lang="en-US" sz="1600" b="0" dirty="0">
                          <a:latin typeface="Times New Roman" panose="02020603050405020304" pitchFamily="18" charset="0"/>
                          <a:cs typeface="Times New Roman" panose="02020603050405020304" pitchFamily="18" charset="0"/>
                        </a:rPr>
                        <a:t>7</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5</a:t>
                      </a:r>
                      <a:r>
                        <a:rPr lang="en-US" sz="1600" b="0" dirty="0">
                          <a:latin typeface="Times New Roman" panose="02020603050405020304" pitchFamily="18" charset="0"/>
                          <a:cs typeface="Times New Roman" panose="02020603050405020304" pitchFamily="18" charset="0"/>
                        </a:rPr>
                        <a:t>2813</a:t>
                      </a:r>
                      <a:r>
                        <a:rPr lang="ru-RU" sz="1600" b="0" dirty="0">
                          <a:latin typeface="Times New Roman" panose="02020603050405020304" pitchFamily="18" charset="0"/>
                          <a:cs typeface="Times New Roman" panose="02020603050405020304" pitchFamily="18" charset="0"/>
                        </a:rPr>
                        <a:t>,</a:t>
                      </a:r>
                      <a:r>
                        <a:rPr lang="en-US" sz="1600" b="0" dirty="0">
                          <a:latin typeface="Times New Roman" panose="02020603050405020304" pitchFamily="18" charset="0"/>
                          <a:cs typeface="Times New Roman" panose="02020603050405020304" pitchFamily="18" charset="0"/>
                        </a:rPr>
                        <a:t>8</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5</a:t>
                      </a:r>
                      <a:r>
                        <a:rPr lang="en-US" sz="1600" b="0" dirty="0">
                          <a:latin typeface="Times New Roman" panose="02020603050405020304" pitchFamily="18" charset="0"/>
                          <a:cs typeface="Times New Roman" panose="02020603050405020304" pitchFamily="18" charset="0"/>
                        </a:rPr>
                        <a:t>4383</a:t>
                      </a:r>
                      <a:r>
                        <a:rPr lang="ru-RU" sz="1600" b="0" dirty="0">
                          <a:latin typeface="Times New Roman" panose="02020603050405020304" pitchFamily="18" charset="0"/>
                          <a:cs typeface="Times New Roman" panose="02020603050405020304" pitchFamily="18" charset="0"/>
                        </a:rPr>
                        <a:t>,</a:t>
                      </a:r>
                      <a:r>
                        <a:rPr lang="en-US" sz="1600" b="0" dirty="0">
                          <a:latin typeface="Times New Roman" panose="02020603050405020304" pitchFamily="18" charset="0"/>
                          <a:cs typeface="Times New Roman" panose="02020603050405020304" pitchFamily="18" charset="0"/>
                        </a:rPr>
                        <a:t>6</a:t>
                      </a:r>
                      <a:endParaRPr lang="ru-RU" sz="16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529264">
                <a:tc>
                  <a:txBody>
                    <a:bodyPr/>
                    <a:lstStyle/>
                    <a:p>
                      <a:pPr algn="ctr"/>
                      <a:r>
                        <a:rPr lang="ru-RU" sz="1600" b="0" dirty="0">
                          <a:latin typeface="Times New Roman" panose="02020603050405020304" pitchFamily="18" charset="0"/>
                          <a:cs typeface="Times New Roman" panose="02020603050405020304" pitchFamily="18" charset="0"/>
                        </a:rPr>
                        <a:t>4</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Военно-патриотическое воспитание молодежи на территории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1230,0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1260,0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1290,0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1903487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3620650049"/>
              </p:ext>
            </p:extLst>
          </p:nvPr>
        </p:nvGraphicFramePr>
        <p:xfrm>
          <a:off x="179511" y="1261149"/>
          <a:ext cx="8172400" cy="5400085"/>
        </p:xfrm>
        <a:graphic>
          <a:graphicData uri="http://schemas.openxmlformats.org/drawingml/2006/table">
            <a:tbl>
              <a:tblPr firstRow="1" bandRow="1">
                <a:tableStyleId>{5C22544A-7EE6-4342-B048-85BDC9FD1C3A}</a:tableStyleId>
              </a:tblPr>
              <a:tblGrid>
                <a:gridCol w="441752">
                  <a:extLst>
                    <a:ext uri="{9D8B030D-6E8A-4147-A177-3AD203B41FA5}">
                      <a16:colId xmlns:a16="http://schemas.microsoft.com/office/drawing/2014/main" val="20000"/>
                    </a:ext>
                  </a:extLst>
                </a:gridCol>
                <a:gridCol w="5030857">
                  <a:extLst>
                    <a:ext uri="{9D8B030D-6E8A-4147-A177-3AD203B41FA5}">
                      <a16:colId xmlns:a16="http://schemas.microsoft.com/office/drawing/2014/main" val="20001"/>
                    </a:ext>
                  </a:extLst>
                </a:gridCol>
                <a:gridCol w="932786">
                  <a:extLst>
                    <a:ext uri="{9D8B030D-6E8A-4147-A177-3AD203B41FA5}">
                      <a16:colId xmlns:a16="http://schemas.microsoft.com/office/drawing/2014/main" val="20002"/>
                    </a:ext>
                  </a:extLst>
                </a:gridCol>
                <a:gridCol w="867414">
                  <a:extLst>
                    <a:ext uri="{9D8B030D-6E8A-4147-A177-3AD203B41FA5}">
                      <a16:colId xmlns:a16="http://schemas.microsoft.com/office/drawing/2014/main" val="20003"/>
                    </a:ext>
                  </a:extLst>
                </a:gridCol>
                <a:gridCol w="899591">
                  <a:extLst>
                    <a:ext uri="{9D8B030D-6E8A-4147-A177-3AD203B41FA5}">
                      <a16:colId xmlns:a16="http://schemas.microsoft.com/office/drawing/2014/main" val="20004"/>
                    </a:ext>
                  </a:extLst>
                </a:gridCol>
              </a:tblGrid>
              <a:tr h="3760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a:t>
                      </a:r>
                      <a:r>
                        <a:rPr kumimoji="0" lang="ru-RU" sz="18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endPar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6</a:t>
                      </a: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a:t>
                      </a:r>
                      <a:r>
                        <a:rPr kumimoji="0" lang="en-US"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a:t>
                      </a:r>
                      <a:r>
                        <a:rPr kumimoji="0" lang="ru-RU" sz="18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728983">
                <a:tc>
                  <a:txBody>
                    <a:bodyPr/>
                    <a:lstStyle/>
                    <a:p>
                      <a:pPr algn="ctr"/>
                      <a:r>
                        <a:rPr lang="ru-RU" sz="1600" b="0" dirty="0">
                          <a:latin typeface="Times New Roman" panose="02020603050405020304" pitchFamily="18" charset="0"/>
                          <a:cs typeface="Times New Roman" panose="02020603050405020304" pitchFamily="18" charset="0"/>
                        </a:rPr>
                        <a:t>5</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реализации мер по профилактике  дорожно-транспортного травматизма на территории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830,0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840,0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850,0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777941">
                <a:tc>
                  <a:txBody>
                    <a:bodyPr/>
                    <a:lstStyle/>
                    <a:p>
                      <a:pPr algn="ctr"/>
                      <a:r>
                        <a:rPr lang="ru-RU" sz="1600" b="0" dirty="0">
                          <a:latin typeface="Times New Roman" panose="02020603050405020304" pitchFamily="18" charset="0"/>
                          <a:cs typeface="Times New Roman" panose="02020603050405020304" pitchFamily="18" charset="0"/>
                        </a:rPr>
                        <a:t>6</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a:latin typeface="Times New Roman" panose="02020603050405020304" pitchFamily="18" charset="0"/>
                          <a:cs typeface="Times New Roman" panose="02020603050405020304" pitchFamily="18" charset="0"/>
                        </a:rPr>
                        <a:t>Участие в деятельности по профилактике правонарушений в Санкт-Петербурге в формах и порядке, установленных</a:t>
                      </a:r>
                      <a:r>
                        <a:rPr lang="ru-RU" sz="1400" b="0" baseline="0" dirty="0">
                          <a:latin typeface="Times New Roman" panose="02020603050405020304" pitchFamily="18" charset="0"/>
                          <a:cs typeface="Times New Roman" panose="02020603050405020304" pitchFamily="18" charset="0"/>
                        </a:rPr>
                        <a:t> </a:t>
                      </a:r>
                      <a:r>
                        <a:rPr lang="ru-RU" sz="1400" b="0" dirty="0">
                          <a:latin typeface="Times New Roman" panose="02020603050405020304" pitchFamily="18" charset="0"/>
                          <a:cs typeface="Times New Roman" panose="02020603050405020304" pitchFamily="18" charset="0"/>
                        </a:rPr>
                        <a:t>законодательством Санкт-Петербурга</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310,0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961782">
                <a:tc>
                  <a:txBody>
                    <a:bodyPr/>
                    <a:lstStyle/>
                    <a:p>
                      <a:pPr algn="ctr"/>
                      <a:r>
                        <a:rPr lang="ru-RU" sz="1600" b="0" dirty="0">
                          <a:latin typeface="Times New Roman" panose="02020603050405020304" pitchFamily="18" charset="0"/>
                          <a:cs typeface="Times New Roman" panose="02020603050405020304" pitchFamily="18" charset="0"/>
                        </a:rPr>
                        <a:t>7</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a:t>
                      </a:r>
                      <a:r>
                        <a:rPr lang="ru-RU" sz="1400" b="0" dirty="0">
                          <a:effectLst/>
                          <a:latin typeface="Times New Roman" panose="02020603050405020304" pitchFamily="18" charset="0"/>
                          <a:ea typeface="Times New Roman" panose="02020603050405020304" pitchFamily="18" charset="0"/>
                        </a:rPr>
                        <a:t>профилактике терроризма и экстремизма, а также в минимизации и(или) ликвидации последствий их проявлений на территории муниципального образования в форме и порядке, установленных федеральным законодательством и законодательством Санкт-Петербурга</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370,0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941603">
                <a:tc>
                  <a:txBody>
                    <a:bodyPr/>
                    <a:lstStyle/>
                    <a:p>
                      <a:pPr algn="ctr"/>
                      <a:r>
                        <a:rPr lang="ru-RU" sz="1600" b="0" dirty="0">
                          <a:latin typeface="Times New Roman" panose="02020603050405020304" pitchFamily="18" charset="0"/>
                          <a:cs typeface="Times New Roman" panose="02020603050405020304" pitchFamily="18" charset="0"/>
                        </a:rPr>
                        <a:t>8</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незаконного потребления наркотических средств и психотропных веществ, новых потенциально опасных </a:t>
                      </a:r>
                      <a:r>
                        <a:rPr lang="ru-RU" sz="1400" b="0" dirty="0" err="1">
                          <a:latin typeface="Times New Roman" panose="02020603050405020304" pitchFamily="18" charset="0"/>
                          <a:cs typeface="Times New Roman" panose="02020603050405020304" pitchFamily="18" charset="0"/>
                        </a:rPr>
                        <a:t>психоактивных</a:t>
                      </a:r>
                      <a:r>
                        <a:rPr lang="ru-RU" sz="1400" b="0" dirty="0">
                          <a:latin typeface="Times New Roman" panose="02020603050405020304" pitchFamily="18" charset="0"/>
                          <a:cs typeface="Times New Roman" panose="02020603050405020304" pitchFamily="18" charset="0"/>
                        </a:rPr>
                        <a:t> веществ, наркомании в Санкт-Петербурге</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260,0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270,0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679913">
                <a:tc>
                  <a:txBody>
                    <a:bodyPr/>
                    <a:lstStyle/>
                    <a:p>
                      <a:pPr algn="ctr"/>
                      <a:r>
                        <a:rPr lang="ru-RU" sz="1600" b="0" dirty="0">
                          <a:latin typeface="Times New Roman" panose="02020603050405020304" pitchFamily="18" charset="0"/>
                          <a:cs typeface="Times New Roman" panose="02020603050405020304" pitchFamily="18" charset="0"/>
                        </a:rPr>
                        <a:t>9</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dirty="0">
                          <a:latin typeface="Times New Roman" panose="02020603050405020304" pitchFamily="18" charset="0"/>
                          <a:cs typeface="Times New Roman" panose="02020603050405020304" pitchFamily="18" charset="0"/>
                        </a:rPr>
                        <a:t>Организация и проведение досуговых</a:t>
                      </a:r>
                      <a:r>
                        <a:rPr lang="ru-RU" sz="1400" b="0" baseline="0" dirty="0">
                          <a:latin typeface="Times New Roman" panose="02020603050405020304" pitchFamily="18" charset="0"/>
                          <a:cs typeface="Times New Roman" panose="02020603050405020304" pitchFamily="18" charset="0"/>
                        </a:rPr>
                        <a:t> мероприятий для жителей муниципального образования</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a:t>
                      </a:r>
                      <a:r>
                        <a:rPr lang="en-US" sz="1600" b="0" dirty="0">
                          <a:latin typeface="Times New Roman" panose="02020603050405020304" pitchFamily="18" charset="0"/>
                          <a:cs typeface="Times New Roman" panose="02020603050405020304" pitchFamily="18" charset="0"/>
                        </a:rPr>
                        <a:t>6</a:t>
                      </a:r>
                      <a:r>
                        <a:rPr lang="ru-RU" sz="1600" b="0" dirty="0">
                          <a:latin typeface="Times New Roman" panose="02020603050405020304" pitchFamily="18" charset="0"/>
                          <a:cs typeface="Times New Roman" panose="02020603050405020304" pitchFamily="18" charset="0"/>
                        </a:rPr>
                        <a:t>500,0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a:t>
                      </a:r>
                      <a:r>
                        <a:rPr lang="en-US" sz="1600" b="0" dirty="0">
                          <a:latin typeface="Times New Roman" panose="02020603050405020304" pitchFamily="18" charset="0"/>
                          <a:cs typeface="Times New Roman" panose="02020603050405020304" pitchFamily="18" charset="0"/>
                        </a:rPr>
                        <a:t>3250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en-US" sz="1600" b="0" dirty="0">
                          <a:latin typeface="Times New Roman" panose="02020603050405020304" pitchFamily="18" charset="0"/>
                          <a:cs typeface="Times New Roman" panose="02020603050405020304" pitchFamily="18" charset="0"/>
                        </a:rPr>
                        <a:t>19800</a:t>
                      </a:r>
                      <a:r>
                        <a:rPr lang="ru-RU" sz="1600" b="0" dirty="0">
                          <a:latin typeface="Times New Roman" panose="02020603050405020304" pitchFamily="18" charset="0"/>
                          <a:cs typeface="Times New Roman" panose="02020603050405020304" pitchFamily="18" charset="0"/>
                        </a:rPr>
                        <a:t>,0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516363">
                <a:tc>
                  <a:txBody>
                    <a:bodyPr/>
                    <a:lstStyle/>
                    <a:p>
                      <a:pPr algn="ctr"/>
                      <a:r>
                        <a:rPr lang="ru-RU" sz="1600" b="0" dirty="0">
                          <a:latin typeface="Times New Roman" panose="02020603050405020304" pitchFamily="18" charset="0"/>
                          <a:cs typeface="Times New Roman" panose="02020603050405020304" pitchFamily="18" charset="0"/>
                        </a:rPr>
                        <a:t>10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r>
                        <a:rPr lang="ru-RU" sz="1400" b="0" kern="1200" dirty="0">
                          <a:solidFill>
                            <a:schemeClr val="dk1"/>
                          </a:solidFill>
                          <a:effectLst/>
                          <a:latin typeface="Times New Roman" panose="02020603050405020304" pitchFamily="18" charset="0"/>
                          <a:ea typeface="+mn-ea"/>
                          <a:cs typeface="Times New Roman" panose="02020603050405020304" pitchFamily="18" charset="0"/>
                        </a:rPr>
                        <a:t>Организация и проведение</a:t>
                      </a:r>
                      <a:r>
                        <a:rPr lang="en-US" sz="1400" b="0" kern="1200" dirty="0">
                          <a:solidFill>
                            <a:schemeClr val="dk1"/>
                          </a:solidFill>
                          <a:effectLst/>
                          <a:latin typeface="Times New Roman" panose="02020603050405020304" pitchFamily="18" charset="0"/>
                          <a:ea typeface="+mn-ea"/>
                          <a:cs typeface="Times New Roman" panose="02020603050405020304" pitchFamily="18" charset="0"/>
                        </a:rPr>
                        <a:t> </a:t>
                      </a:r>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местных</a:t>
                      </a:r>
                      <a:r>
                        <a:rPr lang="ru-RU" sz="1400" b="0" kern="1200" baseline="0" dirty="0">
                          <a:solidFill>
                            <a:schemeClr val="dk1"/>
                          </a:solidFill>
                          <a:effectLst/>
                          <a:latin typeface="Times New Roman" panose="02020603050405020304" pitchFamily="18" charset="0"/>
                          <a:ea typeface="+mn-ea"/>
                          <a:cs typeface="Times New Roman" panose="02020603050405020304" pitchFamily="18" charset="0"/>
                        </a:rPr>
                        <a:t> и участие в организации и проведении</a:t>
                      </a:r>
                      <a:r>
                        <a:rPr lang="ru-RU" sz="1400" b="0" kern="1200" dirty="0">
                          <a:solidFill>
                            <a:schemeClr val="dk1"/>
                          </a:solidFill>
                          <a:effectLst/>
                          <a:latin typeface="Times New Roman" panose="02020603050405020304" pitchFamily="18" charset="0"/>
                          <a:ea typeface="+mn-ea"/>
                          <a:cs typeface="Times New Roman" panose="02020603050405020304" pitchFamily="18" charset="0"/>
                        </a:rPr>
                        <a:t> городских праздничных и иных зрелищных мероприятий </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9000,0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9500,0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10000,0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67259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792087"/>
          </a:xfrm>
        </p:spPr>
        <p:txBody>
          <a:bodyPr/>
          <a:lstStyle/>
          <a:p>
            <a:pPr algn="ctr"/>
            <a:r>
              <a:rPr lang="ru-RU" sz="2000" b="1" dirty="0">
                <a:latin typeface="Times New Roman" panose="02020603050405020304" pitchFamily="18" charset="0"/>
                <a:cs typeface="Times New Roman" panose="02020603050405020304" pitchFamily="18" charset="0"/>
              </a:rPr>
              <a:t>Расходы на решение вопросов местного значения.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(Муниципальные программы)</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Объект 4"/>
          <p:cNvGraphicFramePr>
            <a:graphicFrameLocks/>
          </p:cNvGraphicFramePr>
          <p:nvPr>
            <p:extLst>
              <p:ext uri="{D42A27DB-BD31-4B8C-83A1-F6EECF244321}">
                <p14:modId xmlns:p14="http://schemas.microsoft.com/office/powerpoint/2010/main" val="2698665521"/>
              </p:ext>
            </p:extLst>
          </p:nvPr>
        </p:nvGraphicFramePr>
        <p:xfrm>
          <a:off x="1" y="937765"/>
          <a:ext cx="8172400" cy="5981573"/>
        </p:xfrm>
        <a:graphic>
          <a:graphicData uri="http://schemas.openxmlformats.org/drawingml/2006/table">
            <a:tbl>
              <a:tblPr firstRow="1" bandRow="1">
                <a:tableStyleId>{5C22544A-7EE6-4342-B048-85BDC9FD1C3A}</a:tableStyleId>
              </a:tblPr>
              <a:tblGrid>
                <a:gridCol w="441752">
                  <a:extLst>
                    <a:ext uri="{9D8B030D-6E8A-4147-A177-3AD203B41FA5}">
                      <a16:colId xmlns:a16="http://schemas.microsoft.com/office/drawing/2014/main" val="20000"/>
                    </a:ext>
                  </a:extLst>
                </a:gridCol>
                <a:gridCol w="5153766">
                  <a:extLst>
                    <a:ext uri="{9D8B030D-6E8A-4147-A177-3AD203B41FA5}">
                      <a16:colId xmlns:a16="http://schemas.microsoft.com/office/drawing/2014/main" val="20001"/>
                    </a:ext>
                  </a:extLst>
                </a:gridCol>
                <a:gridCol w="809877">
                  <a:extLst>
                    <a:ext uri="{9D8B030D-6E8A-4147-A177-3AD203B41FA5}">
                      <a16:colId xmlns:a16="http://schemas.microsoft.com/office/drawing/2014/main" val="20002"/>
                    </a:ext>
                  </a:extLst>
                </a:gridCol>
                <a:gridCol w="809877">
                  <a:extLst>
                    <a:ext uri="{9D8B030D-6E8A-4147-A177-3AD203B41FA5}">
                      <a16:colId xmlns:a16="http://schemas.microsoft.com/office/drawing/2014/main" val="20003"/>
                    </a:ext>
                  </a:extLst>
                </a:gridCol>
                <a:gridCol w="957128">
                  <a:extLst>
                    <a:ext uri="{9D8B030D-6E8A-4147-A177-3AD203B41FA5}">
                      <a16:colId xmlns:a16="http://schemas.microsoft.com/office/drawing/2014/main" val="20004"/>
                    </a:ext>
                  </a:extLst>
                </a:gridCol>
              </a:tblGrid>
              <a:tr h="3732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4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муниципальной программы</a:t>
                      </a:r>
                      <a:endParaRPr kumimoji="0" lang="ru-RU" sz="14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2025 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2026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2027 г.</a:t>
                      </a:r>
                    </a:p>
                  </a:txBody>
                  <a:tcPr marL="50018" marR="50018" marT="0" marB="0" anchor="ctr"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2411731">
                <a:tc>
                  <a:txBody>
                    <a:bodyPr/>
                    <a:lstStyle/>
                    <a:p>
                      <a:pPr algn="ctr"/>
                      <a:r>
                        <a:rPr lang="ru-RU" sz="1600" b="0" dirty="0">
                          <a:latin typeface="Times New Roman" panose="02020603050405020304" pitchFamily="18" charset="0"/>
                          <a:cs typeface="Times New Roman" panose="02020603050405020304" pitchFamily="18" charset="0"/>
                        </a:rPr>
                        <a:t>11</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организации профессионального образования и дополнительного профессионального образования выборных должностных лиц местного самоуправления, членов выборных органов местного самоуправления, депутатов муниципальных советов муниципальных образований, муниципальных служащих и работников муниципальных учреждений, организация подготовки кадров для муниципальной службы в порядке, предусмотренном законодательством Российской Федерации об образовании и законодательством Российской Федерации о муниципальной службе</a:t>
                      </a:r>
                      <a:endParaRPr lang="ru-RU" sz="1400" b="0" dirty="0">
                        <a:latin typeface="Times New Roman" panose="02020603050405020304" pitchFamily="18" charset="0"/>
                        <a:cs typeface="Times New Roman" panose="02020603050405020304" pitchFamily="18" charset="0"/>
                      </a:endParaRP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21,0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22,0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1145572">
                <a:tc>
                  <a:txBody>
                    <a:bodyPr/>
                    <a:lstStyle/>
                    <a:p>
                      <a:pPr algn="ctr"/>
                      <a:r>
                        <a:rPr lang="ru-RU" sz="1600" b="0" dirty="0">
                          <a:latin typeface="Times New Roman" panose="02020603050405020304" pitchFamily="18" charset="0"/>
                          <a:cs typeface="Times New Roman" panose="02020603050405020304" pitchFamily="18" charset="0"/>
                        </a:rPr>
                        <a:t>12</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a:latin typeface="Times New Roman" panose="02020603050405020304" pitchFamily="18" charset="0"/>
                          <a:cs typeface="Times New Roman" panose="02020603050405020304" pitchFamily="18" charset="0"/>
                        </a:rPr>
                        <a:t>Обеспечение  условий для развития на территории муниципального образования  физической культуры и массового спорта, организация и проведение официальных физкультурных мероприятий и спортивных мероприятий муниципального образования</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330,0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340,0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350,0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1989678">
                <a:tc>
                  <a:txBody>
                    <a:bodyPr/>
                    <a:lstStyle/>
                    <a:p>
                      <a:pPr algn="ctr"/>
                      <a:r>
                        <a:rPr lang="ru-RU" sz="1600" b="0" dirty="0">
                          <a:latin typeface="Times New Roman" panose="02020603050405020304" pitchFamily="18" charset="0"/>
                          <a:cs typeface="Times New Roman" panose="02020603050405020304" pitchFamily="18" charset="0"/>
                        </a:rPr>
                        <a:t>13</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just"/>
                      <a:r>
                        <a:rPr lang="ru-RU" sz="1400" b="0" kern="1200" dirty="0">
                          <a:solidFill>
                            <a:schemeClr val="dk1"/>
                          </a:solidFill>
                          <a:effectLst/>
                          <a:latin typeface="Times New Roman" panose="02020603050405020304" pitchFamily="18" charset="0"/>
                          <a:ea typeface="+mn-ea"/>
                          <a:cs typeface="Times New Roman" panose="02020603050405020304" pitchFamily="18" charset="0"/>
                        </a:rPr>
                        <a:t>Мероприятия, направленные на решение вопроса местного значения по учреждению печатного средства массовой информации для опубликования муниципальных правовых актов, обсуждения проектов муниципальных правовых актов по вопросам местного значения, доведения до сведения жителей муниципального образования официальной информации о социально-экономическом и культурном развитии муниципального образования, о развитии его общественной инфраструктуры и иной официальной информации </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1000,0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1040,0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0" dirty="0">
                          <a:latin typeface="Times New Roman" panose="02020603050405020304" pitchFamily="18" charset="0"/>
                          <a:cs typeface="Times New Roman" panose="02020603050405020304" pitchFamily="18" charset="0"/>
                        </a:rPr>
                        <a:t>1080,0</a:t>
                      </a:r>
                    </a:p>
                  </a:txBody>
                  <a:tcPr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629771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26468" y="495979"/>
            <a:ext cx="6120680" cy="747463"/>
          </a:xfrm>
        </p:spPr>
        <p:txBody>
          <a:bodyPr>
            <a:noAutofit/>
          </a:bodyPr>
          <a:lstStyle/>
          <a:p>
            <a:pPr algn="ctr"/>
            <a:r>
              <a:rPr lang="ru-RU" sz="2800" dirty="0">
                <a:solidFill>
                  <a:schemeClr val="accent6">
                    <a:lumMod val="50000"/>
                  </a:schemeClr>
                </a:solidFill>
                <a:latin typeface="Times New Roman" panose="02020603050405020304" pitchFamily="18" charset="0"/>
                <a:ea typeface="+mn-ea"/>
                <a:cs typeface="Times New Roman" panose="02020603050405020304" pitchFamily="18" charset="0"/>
              </a:rPr>
              <a:t>КОНТАКТНАЯ ИНФОРМАЦИЯ</a:t>
            </a:r>
          </a:p>
        </p:txBody>
      </p:sp>
      <p:sp>
        <p:nvSpPr>
          <p:cNvPr id="2" name="Подзаголовок 1"/>
          <p:cNvSpPr>
            <a:spLocks noGrp="1"/>
          </p:cNvSpPr>
          <p:nvPr>
            <p:ph type="subTitle" idx="1"/>
          </p:nvPr>
        </p:nvSpPr>
        <p:spPr>
          <a:xfrm>
            <a:off x="2555776" y="5285356"/>
            <a:ext cx="4589552" cy="1456012"/>
          </a:xfrm>
        </p:spPr>
        <p:txBody>
          <a:body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1" name="Объект 3"/>
          <p:cNvGraphicFramePr>
            <a:graphicFrameLocks/>
          </p:cNvGraphicFramePr>
          <p:nvPr>
            <p:extLst>
              <p:ext uri="{D42A27DB-BD31-4B8C-83A1-F6EECF244321}">
                <p14:modId xmlns:p14="http://schemas.microsoft.com/office/powerpoint/2010/main" val="609386001"/>
              </p:ext>
            </p:extLst>
          </p:nvPr>
        </p:nvGraphicFramePr>
        <p:xfrm>
          <a:off x="457200" y="1622353"/>
          <a:ext cx="7859216" cy="3931920"/>
        </p:xfrm>
        <a:graphic>
          <a:graphicData uri="http://schemas.openxmlformats.org/drawingml/2006/table">
            <a:tbl>
              <a:tblPr firstRow="1" bandRow="1">
                <a:tableStyleId>{5C22544A-7EE6-4342-B048-85BDC9FD1C3A}</a:tableStyleId>
              </a:tblPr>
              <a:tblGrid>
                <a:gridCol w="3898776">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gridCol w="1368152">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tblGrid>
              <a:tr h="370840">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Наименование организации</a:t>
                      </a:r>
                    </a:p>
                  </a:txBody>
                  <a:tcPr anchor="ctr"/>
                </a:tc>
                <a:tc>
                  <a:txBody>
                    <a:bodyPr/>
                    <a:lstStyle/>
                    <a:p>
                      <a:r>
                        <a:rPr lang="ru-RU" sz="1200" dirty="0">
                          <a:solidFill>
                            <a:schemeClr val="tx1"/>
                          </a:solidFill>
                          <a:latin typeface="Times New Roman" panose="02020603050405020304" pitchFamily="18" charset="0"/>
                          <a:cs typeface="Times New Roman" panose="02020603050405020304" pitchFamily="18" charset="0"/>
                        </a:rPr>
                        <a:t>Режим работы</a:t>
                      </a:r>
                    </a:p>
                  </a:txBody>
                  <a:tcPr anchor="ctr"/>
                </a:tc>
                <a:tc>
                  <a:txBody>
                    <a:bodyPr/>
                    <a:lstStyle/>
                    <a:p>
                      <a:r>
                        <a:rPr lang="ru-RU" sz="1200" dirty="0">
                          <a:solidFill>
                            <a:schemeClr val="tx1"/>
                          </a:solidFill>
                          <a:latin typeface="Times New Roman" panose="02020603050405020304" pitchFamily="18" charset="0"/>
                          <a:cs typeface="Times New Roman" panose="02020603050405020304" pitchFamily="18" charset="0"/>
                        </a:rPr>
                        <a:t>Руководитель</a:t>
                      </a:r>
                    </a:p>
                  </a:txBody>
                  <a:tcPr anchor="ct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Прием граждан</a:t>
                      </a:r>
                    </a:p>
                  </a:txBody>
                  <a:tcPr anchor="ctr"/>
                </a:tc>
                <a:extLst>
                  <a:ext uri="{0D108BD9-81ED-4DB2-BD59-A6C34878D82A}">
                    <a16:rowId xmlns:a16="http://schemas.microsoft.com/office/drawing/2014/main" val="10000"/>
                  </a:ext>
                </a:extLst>
              </a:tr>
              <a:tr h="370840">
                <a:tc>
                  <a:txBody>
                    <a:bodyPr/>
                    <a:lstStyle/>
                    <a:p>
                      <a:pPr algn="ctr"/>
                      <a:r>
                        <a:rPr lang="ru-RU" sz="1200" dirty="0">
                          <a:latin typeface="Times New Roman" panose="02020603050405020304" pitchFamily="18" charset="0"/>
                          <a:cs typeface="Times New Roman" panose="02020603050405020304" pitchFamily="18" charset="0"/>
                        </a:rPr>
                        <a:t>Муниципальный Совет Муниципального образования  муниципальный округ </a:t>
                      </a:r>
                      <a:r>
                        <a:rPr lang="ru-RU" sz="1200" dirty="0" err="1">
                          <a:latin typeface="Times New Roman" panose="02020603050405020304" pitchFamily="18" charset="0"/>
                          <a:cs typeface="Times New Roman" panose="02020603050405020304" pitchFamily="18" charset="0"/>
                        </a:rPr>
                        <a:t>Ржевка</a:t>
                      </a:r>
                      <a:endParaRPr lang="ru-RU" sz="1200" dirty="0">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Адрес: 195030, г. Санкт-Петербург,</a:t>
                      </a:r>
                    </a:p>
                    <a:p>
                      <a:pPr algn="ctr"/>
                      <a:r>
                        <a:rPr lang="ru-RU" sz="1200" dirty="0">
                          <a:latin typeface="Times New Roman" panose="02020603050405020304" pitchFamily="18" charset="0"/>
                          <a:cs typeface="Times New Roman" panose="02020603050405020304" pitchFamily="18" charset="0"/>
                        </a:rPr>
                        <a:t>ул. Коммуны, д. 52</a:t>
                      </a:r>
                    </a:p>
                    <a:p>
                      <a:pPr algn="ctr"/>
                      <a:r>
                        <a:rPr lang="ru-RU" sz="1200" dirty="0">
                          <a:latin typeface="Times New Roman" panose="02020603050405020304" pitchFamily="18" charset="0"/>
                          <a:cs typeface="Times New Roman" panose="02020603050405020304" pitchFamily="18" charset="0"/>
                        </a:rPr>
                        <a:t>Тел/факс: (812) 527-68-62</a:t>
                      </a:r>
                    </a:p>
                    <a:p>
                      <a:pPr algn="ctr"/>
                      <a:r>
                        <a:rPr lang="ru-RU" sz="1200" dirty="0">
                          <a:latin typeface="Times New Roman" panose="02020603050405020304" pitchFamily="18" charset="0"/>
                          <a:cs typeface="Times New Roman" panose="02020603050405020304" pitchFamily="18" charset="0"/>
                        </a:rPr>
                        <a:t>Электронная почта: </a:t>
                      </a:r>
                      <a:r>
                        <a:rPr lang="en-US" sz="1200" b="0" i="0" kern="1200" dirty="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rowSpan="2">
                  <a:txBody>
                    <a:bodyPr/>
                    <a:lstStyle/>
                    <a:p>
                      <a:pPr algn="ctr"/>
                      <a:r>
                        <a:rPr lang="ru-RU" sz="1200" dirty="0">
                          <a:latin typeface="Times New Roman" panose="02020603050405020304" pitchFamily="18" charset="0"/>
                          <a:cs typeface="Times New Roman" panose="02020603050405020304" pitchFamily="18" charset="0"/>
                        </a:rPr>
                        <a:t>Понедельник-четверг:</a:t>
                      </a:r>
                    </a:p>
                    <a:p>
                      <a:pPr algn="ctr"/>
                      <a:r>
                        <a:rPr lang="ru-RU" sz="1200" dirty="0">
                          <a:latin typeface="Times New Roman" panose="02020603050405020304" pitchFamily="18" charset="0"/>
                          <a:cs typeface="Times New Roman" panose="02020603050405020304" pitchFamily="18" charset="0"/>
                        </a:rPr>
                        <a:t>с 09:00 до 18:00</a:t>
                      </a:r>
                    </a:p>
                    <a:p>
                      <a:pPr algn="ctr"/>
                      <a:r>
                        <a:rPr lang="ru-RU" sz="1200" dirty="0">
                          <a:latin typeface="Times New Roman" panose="02020603050405020304" pitchFamily="18" charset="0"/>
                          <a:cs typeface="Times New Roman" panose="02020603050405020304" pitchFamily="18" charset="0"/>
                        </a:rPr>
                        <a:t>Пятница</a:t>
                      </a:r>
                    </a:p>
                    <a:p>
                      <a:pPr algn="ctr"/>
                      <a:r>
                        <a:rPr lang="ru-RU" sz="1200" dirty="0">
                          <a:latin typeface="Times New Roman" panose="02020603050405020304" pitchFamily="18" charset="0"/>
                          <a:cs typeface="Times New Roman" panose="02020603050405020304" pitchFamily="18" charset="0"/>
                        </a:rPr>
                        <a:t>с 09:00 до 17:00</a:t>
                      </a: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Обеденный перерыв:</a:t>
                      </a:r>
                    </a:p>
                    <a:p>
                      <a:pPr algn="ctr"/>
                      <a:r>
                        <a:rPr lang="ru-RU" sz="1200" dirty="0">
                          <a:latin typeface="Times New Roman" panose="02020603050405020304" pitchFamily="18" charset="0"/>
                          <a:cs typeface="Times New Roman" panose="02020603050405020304" pitchFamily="18" charset="0"/>
                        </a:rPr>
                        <a:t>13:00-14:00</a:t>
                      </a: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Выходной:</a:t>
                      </a:r>
                    </a:p>
                    <a:p>
                      <a:pPr algn="ctr"/>
                      <a:r>
                        <a:rPr lang="ru-RU" sz="1200" dirty="0">
                          <a:latin typeface="Times New Roman" panose="02020603050405020304" pitchFamily="18" charset="0"/>
                          <a:cs typeface="Times New Roman" panose="02020603050405020304" pitchFamily="18" charset="0"/>
                        </a:rPr>
                        <a:t>суббота,</a:t>
                      </a:r>
                      <a:r>
                        <a:rPr lang="ru-RU" sz="1200" baseline="0" dirty="0">
                          <a:latin typeface="Times New Roman" panose="02020603050405020304" pitchFamily="18" charset="0"/>
                          <a:cs typeface="Times New Roman" panose="02020603050405020304" pitchFamily="18" charset="0"/>
                        </a:rPr>
                        <a:t> воскресенье</a:t>
                      </a:r>
                      <a:endParaRPr lang="ru-RU" sz="1200"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a:latin typeface="Times New Roman" panose="02020603050405020304" pitchFamily="18" charset="0"/>
                          <a:cs typeface="Times New Roman" panose="02020603050405020304" pitchFamily="18" charset="0"/>
                        </a:rPr>
                        <a:t>Глава муниципального образования, исполняющий полномочия председателя муниципального совета</a:t>
                      </a:r>
                    </a:p>
                    <a:p>
                      <a:pPr algn="ctr"/>
                      <a:r>
                        <a:rPr lang="ru-RU" sz="1200" b="1" dirty="0" err="1">
                          <a:latin typeface="Times New Roman" panose="02020603050405020304" pitchFamily="18" charset="0"/>
                          <a:cs typeface="Times New Roman" panose="02020603050405020304" pitchFamily="18" charset="0"/>
                        </a:rPr>
                        <a:t>Черевко</a:t>
                      </a:r>
                      <a:r>
                        <a:rPr lang="ru-RU" sz="1200" b="1" dirty="0">
                          <a:latin typeface="Times New Roman" panose="02020603050405020304" pitchFamily="18" charset="0"/>
                          <a:cs typeface="Times New Roman" panose="02020603050405020304" pitchFamily="18" charset="0"/>
                        </a:rPr>
                        <a:t> Вячеслав</a:t>
                      </a:r>
                    </a:p>
                    <a:p>
                      <a:pPr algn="ctr"/>
                      <a:r>
                        <a:rPr lang="ru-RU" sz="1200" b="1" dirty="0">
                          <a:latin typeface="Times New Roman" panose="02020603050405020304" pitchFamily="18" charset="0"/>
                          <a:cs typeface="Times New Roman" panose="02020603050405020304" pitchFamily="18" charset="0"/>
                        </a:rPr>
                        <a:t>Григорьевич</a:t>
                      </a:r>
                    </a:p>
                  </a:txBody>
                  <a:tcPr anchor="ctr"/>
                </a:tc>
                <a:tc>
                  <a:txBody>
                    <a:bodyPr/>
                    <a:lstStyle/>
                    <a:p>
                      <a:pPr algn="ctr"/>
                      <a:r>
                        <a:rPr lang="ru-RU" sz="1200" dirty="0">
                          <a:solidFill>
                            <a:schemeClr val="tx1"/>
                          </a:solidFill>
                          <a:latin typeface="Times New Roman" panose="02020603050405020304" pitchFamily="18" charset="0"/>
                          <a:cs typeface="Times New Roman" panose="02020603050405020304" pitchFamily="18" charset="0"/>
                        </a:rPr>
                        <a:t>Вторник -</a:t>
                      </a:r>
                    </a:p>
                    <a:p>
                      <a:pPr algn="ctr"/>
                      <a:r>
                        <a:rPr lang="ru-RU" sz="1200" dirty="0">
                          <a:solidFill>
                            <a:schemeClr val="tx1"/>
                          </a:solidFill>
                          <a:latin typeface="Times New Roman" panose="02020603050405020304" pitchFamily="18" charset="0"/>
                          <a:cs typeface="Times New Roman" panose="02020603050405020304" pitchFamily="18" charset="0"/>
                        </a:rPr>
                        <a:t>с 16:00 до 18:00</a:t>
                      </a:r>
                    </a:p>
                    <a:p>
                      <a:pPr algn="ctr"/>
                      <a:r>
                        <a:rPr lang="ru-RU" sz="1200" dirty="0">
                          <a:solidFill>
                            <a:schemeClr val="tx1"/>
                          </a:solidFill>
                          <a:latin typeface="Times New Roman" panose="02020603050405020304" pitchFamily="18" charset="0"/>
                          <a:cs typeface="Times New Roman" panose="02020603050405020304" pitchFamily="18" charset="0"/>
                        </a:rPr>
                        <a:t>Четверг</a:t>
                      </a:r>
                      <a:r>
                        <a:rPr lang="ru-RU" sz="1200" baseline="0" dirty="0">
                          <a:solidFill>
                            <a:schemeClr val="tx1"/>
                          </a:solidFill>
                          <a:latin typeface="Times New Roman" panose="02020603050405020304" pitchFamily="18" charset="0"/>
                          <a:cs typeface="Times New Roman" panose="02020603050405020304" pitchFamily="18" charset="0"/>
                        </a:rPr>
                        <a:t> –</a:t>
                      </a:r>
                    </a:p>
                    <a:p>
                      <a:pPr algn="ctr"/>
                      <a:r>
                        <a:rPr lang="ru-RU" sz="1200" baseline="0" dirty="0">
                          <a:solidFill>
                            <a:schemeClr val="tx1"/>
                          </a:solidFill>
                          <a:latin typeface="Times New Roman" panose="02020603050405020304" pitchFamily="18" charset="0"/>
                          <a:cs typeface="Times New Roman" panose="02020603050405020304" pitchFamily="18" charset="0"/>
                        </a:rPr>
                        <a:t>с 11:00 </a:t>
                      </a:r>
                      <a:r>
                        <a:rPr lang="ru-RU" sz="1200" baseline="0">
                          <a:solidFill>
                            <a:schemeClr val="tx1"/>
                          </a:solidFill>
                          <a:latin typeface="Times New Roman" panose="02020603050405020304" pitchFamily="18" charset="0"/>
                          <a:cs typeface="Times New Roman" panose="02020603050405020304" pitchFamily="18" charset="0"/>
                        </a:rPr>
                        <a:t>до 13:00</a:t>
                      </a:r>
                      <a:endParaRPr lang="ru-RU" sz="1200"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1"/>
                  </a:ext>
                </a:extLst>
              </a:tr>
              <a:tr h="370840">
                <a:tc>
                  <a:txBody>
                    <a:bodyPr/>
                    <a:lstStyle/>
                    <a:p>
                      <a:pPr algn="ctr"/>
                      <a:r>
                        <a:rPr lang="ru-RU" sz="1200" dirty="0">
                          <a:latin typeface="Times New Roman" panose="02020603050405020304" pitchFamily="18" charset="0"/>
                          <a:cs typeface="Times New Roman" panose="02020603050405020304" pitchFamily="18" charset="0"/>
                        </a:rPr>
                        <a:t>Местная администрация Муниципального образования муниципальный округ </a:t>
                      </a:r>
                      <a:r>
                        <a:rPr lang="ru-RU" sz="1200" dirty="0" err="1">
                          <a:latin typeface="Times New Roman" panose="02020603050405020304" pitchFamily="18" charset="0"/>
                          <a:cs typeface="Times New Roman" panose="02020603050405020304" pitchFamily="18" charset="0"/>
                        </a:rPr>
                        <a:t>Ржевка</a:t>
                      </a:r>
                      <a:endParaRPr lang="ru-RU" sz="1200" dirty="0">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p>
                      <a:pPr algn="ctr"/>
                      <a:r>
                        <a:rPr lang="ru-RU" sz="1200" dirty="0">
                          <a:latin typeface="Times New Roman" panose="02020603050405020304" pitchFamily="18" charset="0"/>
                          <a:cs typeface="Times New Roman" panose="02020603050405020304" pitchFamily="18" charset="0"/>
                        </a:rPr>
                        <a:t>Адрес: 195030, г. Санкт-Петербург,</a:t>
                      </a:r>
                    </a:p>
                    <a:p>
                      <a:pPr algn="ctr"/>
                      <a:r>
                        <a:rPr lang="ru-RU" sz="1200" dirty="0">
                          <a:latin typeface="Times New Roman" panose="02020603050405020304" pitchFamily="18" charset="0"/>
                          <a:cs typeface="Times New Roman" panose="02020603050405020304" pitchFamily="18" charset="0"/>
                        </a:rPr>
                        <a:t>ул. Коммуны, д. 52</a:t>
                      </a:r>
                    </a:p>
                    <a:p>
                      <a:pPr algn="ctr"/>
                      <a:r>
                        <a:rPr lang="ru-RU" sz="1200" dirty="0">
                          <a:latin typeface="Times New Roman" panose="02020603050405020304" pitchFamily="18" charset="0"/>
                          <a:cs typeface="Times New Roman" panose="02020603050405020304" pitchFamily="18" charset="0"/>
                        </a:rPr>
                        <a:t>Тел/факс: : (812) 527-68-62</a:t>
                      </a:r>
                    </a:p>
                    <a:p>
                      <a:pPr algn="ctr"/>
                      <a:r>
                        <a:rPr lang="ru-RU" sz="1200" dirty="0">
                          <a:latin typeface="Times New Roman" panose="02020603050405020304" pitchFamily="18" charset="0"/>
                          <a:cs typeface="Times New Roman" panose="02020603050405020304" pitchFamily="18" charset="0"/>
                        </a:rPr>
                        <a:t>Электронная почта: : </a:t>
                      </a:r>
                      <a:r>
                        <a:rPr lang="en-US" sz="1200" b="0" i="0" kern="1200" dirty="0">
                          <a:solidFill>
                            <a:schemeClr val="dk1"/>
                          </a:solidFill>
                          <a:effectLst/>
                          <a:latin typeface="Times New Roman" panose="02020603050405020304" pitchFamily="18" charset="0"/>
                          <a:ea typeface="+mn-ea"/>
                          <a:cs typeface="Times New Roman" panose="02020603050405020304" pitchFamily="18" charset="0"/>
                          <a:hlinkClick r:id="rId2"/>
                        </a:rPr>
                        <a:t>morjevka@mail.ru</a:t>
                      </a:r>
                      <a:endParaRPr lang="ru-RU" sz="1200" dirty="0">
                        <a:latin typeface="Times New Roman" panose="02020603050405020304" pitchFamily="18" charset="0"/>
                        <a:cs typeface="Times New Roman" panose="02020603050405020304" pitchFamily="18" charset="0"/>
                      </a:endParaRPr>
                    </a:p>
                  </a:txBody>
                  <a:tcPr anchor="ctr"/>
                </a:tc>
                <a:tc vMerge="1">
                  <a:txBody>
                    <a:bodyPr/>
                    <a:lstStyle/>
                    <a:p>
                      <a:endParaRPr lang="ru-RU" sz="1200" dirty="0">
                        <a:latin typeface="Times New Roman" panose="02020603050405020304" pitchFamily="18" charset="0"/>
                        <a:cs typeface="Times New Roman" panose="02020603050405020304" pitchFamily="18" charset="0"/>
                      </a:endParaRPr>
                    </a:p>
                  </a:txBody>
                  <a:tcPr/>
                </a:tc>
                <a:tc>
                  <a:txBody>
                    <a:bodyPr/>
                    <a:lstStyle/>
                    <a:p>
                      <a:pPr algn="ctr"/>
                      <a:r>
                        <a:rPr lang="ru-RU" sz="1200" b="1" dirty="0" err="1">
                          <a:latin typeface="Times New Roman" panose="02020603050405020304" pitchFamily="18" charset="0"/>
                          <a:cs typeface="Times New Roman" panose="02020603050405020304" pitchFamily="18" charset="0"/>
                        </a:rPr>
                        <a:t>Кибирев</a:t>
                      </a:r>
                      <a:endParaRPr lang="ru-RU" sz="1200" b="1" dirty="0">
                        <a:latin typeface="Times New Roman" panose="02020603050405020304" pitchFamily="18" charset="0"/>
                        <a:cs typeface="Times New Roman" panose="02020603050405020304" pitchFamily="18" charset="0"/>
                      </a:endParaRPr>
                    </a:p>
                    <a:p>
                      <a:pPr algn="ctr"/>
                      <a:r>
                        <a:rPr lang="ru-RU" sz="1200" b="1">
                          <a:latin typeface="Times New Roman" panose="02020603050405020304" pitchFamily="18" charset="0"/>
                          <a:cs typeface="Times New Roman" panose="02020603050405020304" pitchFamily="18" charset="0"/>
                        </a:rPr>
                        <a:t>Борис Владимирович</a:t>
                      </a:r>
                      <a:endParaRPr lang="ru-RU" sz="1200" b="1" dirty="0">
                        <a:latin typeface="Times New Roman" panose="02020603050405020304" pitchFamily="18" charset="0"/>
                        <a:cs typeface="Times New Roman" panose="02020603050405020304" pitchFamily="18" charset="0"/>
                      </a:endParaRPr>
                    </a:p>
                  </a:txBody>
                  <a:tcPr anchor="ctr"/>
                </a:tc>
                <a:tc>
                  <a:txBody>
                    <a:bodyPr/>
                    <a:lstStyle/>
                    <a:p>
                      <a:pPr algn="ctr"/>
                      <a:r>
                        <a:rPr lang="ru-RU" sz="1200" dirty="0">
                          <a:latin typeface="Times New Roman" panose="02020603050405020304" pitchFamily="18" charset="0"/>
                          <a:cs typeface="Times New Roman" panose="02020603050405020304" pitchFamily="18" charset="0"/>
                        </a:rPr>
                        <a:t>-</a:t>
                      </a:r>
                    </a:p>
                  </a:txBody>
                  <a:tcPr anchor="ctr"/>
                </a:tc>
                <a:extLst>
                  <a:ext uri="{0D108BD9-81ED-4DB2-BD59-A6C34878D82A}">
                    <a16:rowId xmlns:a16="http://schemas.microsoft.com/office/drawing/2014/main" val="10002"/>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3326978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008620" y="143637"/>
            <a:ext cx="6973516" cy="396043"/>
          </a:xfrm>
        </p:spPr>
        <p:txBody>
          <a:bodyPr/>
          <a:lstStyle/>
          <a:p>
            <a:pPr algn="ctr"/>
            <a:r>
              <a:rPr lang="ru-RU" sz="1800" b="1" dirty="0">
                <a:solidFill>
                  <a:schemeClr val="tx1"/>
                </a:solidFill>
                <a:latin typeface="Times New Roman" panose="02020603050405020304" pitchFamily="18" charset="0"/>
                <a:cs typeface="Times New Roman" panose="02020603050405020304" pitchFamily="18" charset="0"/>
              </a:rPr>
              <a:t>Основные понятия о бюджете</a:t>
            </a:r>
            <a:endParaRPr lang="ru-RU" sz="1800" b="1" dirty="0">
              <a:solidFill>
                <a:schemeClr val="tx1"/>
              </a:solidFill>
              <a:latin typeface="Times New Roman" panose="02020603050405020304" pitchFamily="18" charset="0"/>
              <a:ea typeface="+mn-ea"/>
              <a:cs typeface="Times New Roman" panose="02020603050405020304" pitchFamily="18" charset="0"/>
            </a:endParaRPr>
          </a:p>
        </p:txBody>
      </p:sp>
      <p:sp>
        <p:nvSpPr>
          <p:cNvPr id="3" name="Подзаголовок 2"/>
          <p:cNvSpPr>
            <a:spLocks noGrp="1"/>
          </p:cNvSpPr>
          <p:nvPr>
            <p:ph type="subTitle" idx="1"/>
          </p:nvPr>
        </p:nvSpPr>
        <p:spPr>
          <a:xfrm>
            <a:off x="251520" y="836712"/>
            <a:ext cx="7918648" cy="6192688"/>
          </a:xfrm>
        </p:spPr>
        <p:txBody>
          <a:bodyPr>
            <a:noAutofit/>
          </a:bodyPr>
          <a:lstStyle/>
          <a:p>
            <a:pPr lvl="0" algn="just" fontAlgn="base">
              <a:spcBef>
                <a:spcPct val="0"/>
              </a:spcBef>
              <a:spcAft>
                <a:spcPct val="0"/>
              </a:spcAft>
            </a:pPr>
            <a:r>
              <a:rPr lang="ru-RU" sz="1500" spc="-100" dirty="0">
                <a:solidFill>
                  <a:schemeClr val="accent6">
                    <a:lumMod val="50000"/>
                  </a:schemeClr>
                </a:solidFill>
              </a:rPr>
              <a:t>  </a:t>
            </a: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Бюджет</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форма образования и расходования денежных средств, предназначенных для финансового обеспечения задач и функций местного самоуправления.</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Доходы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поступающие в бюджет денежные средства, в виде налоговых, неналоговых и безвозмездных поступлений.</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Расходы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денежные средства, направляемые на финансовое обеспечение задач и функций органов местного самоуправления.</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Дефицит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превышение расходов бюджета над его доходами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Профицит бюджета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–превышение доходов бюджета над его расходами (+).</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Налоги</a:t>
            </a:r>
            <a:r>
              <a:rPr lang="ru-RU" sz="1500" dirty="0">
                <a:latin typeface="Times New Roman" panose="02020603050405020304" pitchFamily="18" charset="0"/>
                <a:cs typeface="Times New Roman" panose="02020603050405020304" pitchFamily="18" charset="0"/>
              </a:rPr>
              <a:t> – </a:t>
            </a:r>
            <a:r>
              <a:rPr lang="ru-RU" sz="1500" dirty="0">
                <a:solidFill>
                  <a:schemeClr val="tx1"/>
                </a:solidFill>
                <a:latin typeface="Times New Roman" panose="02020603050405020304" pitchFamily="18" charset="0"/>
                <a:cs typeface="Times New Roman" panose="02020603050405020304" pitchFamily="18" charset="0"/>
              </a:rPr>
              <a:t>часть доходов граждан и организаций, которые они обязаны заплатить государству</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Неналоговые доходы </a:t>
            </a:r>
            <a:r>
              <a:rPr lang="ru-RU" sz="1500" dirty="0">
                <a:solidFill>
                  <a:schemeClr val="tx1"/>
                </a:solidFill>
                <a:latin typeface="Times New Roman" panose="02020603050405020304" pitchFamily="18" charset="0"/>
                <a:cs typeface="Times New Roman" panose="02020603050405020304" pitchFamily="18" charset="0"/>
              </a:rPr>
              <a:t>– платежи в виде штрафов, санкций за нарушение законодательства, платежи за пользование имуществом государства, средства самообложения граждан</a:t>
            </a:r>
          </a:p>
          <a:p>
            <a:pPr lvl="0" algn="just" fontAlgn="base">
              <a:spcBef>
                <a:spcPct val="0"/>
              </a:spcBef>
              <a:spcAft>
                <a:spcPct val="0"/>
              </a:spcAft>
            </a:pPr>
            <a:r>
              <a:rPr lang="ru-RU" sz="1500" b="1" dirty="0">
                <a:solidFill>
                  <a:schemeClr val="tx1"/>
                </a:solidFill>
                <a:latin typeface="Times New Roman" panose="02020603050405020304" pitchFamily="18" charset="0"/>
                <a:cs typeface="Times New Roman" panose="02020603050405020304" pitchFamily="18" charset="0"/>
              </a:rPr>
              <a:t>Безвозмездные поступления </a:t>
            </a:r>
            <a:r>
              <a:rPr lang="ru-RU" sz="1500" dirty="0">
                <a:solidFill>
                  <a:schemeClr val="tx1"/>
                </a:solidFill>
                <a:latin typeface="Times New Roman" panose="02020603050405020304" pitchFamily="18" charset="0"/>
                <a:cs typeface="Times New Roman" panose="02020603050405020304" pitchFamily="18" charset="0"/>
              </a:rPr>
              <a:t>– средства, которые поступают в бюджет безвозмездно (денежные средства, поступающие из вышестоящего бюджета, а также безвозмездные перечисления от физических и юридических лиц)</a:t>
            </a:r>
            <a:endParaRPr lang="ru-RU" sz="1500" spc="-100" dirty="0">
              <a:solidFill>
                <a:schemeClr val="tx1"/>
              </a:solidFill>
              <a:latin typeface="Times New Roman" panose="02020603050405020304" pitchFamily="18" charset="0"/>
              <a:cs typeface="Times New Roman" panose="02020603050405020304" pitchFamily="18" charset="0"/>
            </a:endParaRP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Межбюджетные трансферты </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средства, предоставляемые одним бюджетом бюджетной системы Российской Федерации другому бюджету бюджетной системы Российской Федерации. Виды межбюджетных трансфертов: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Субвенция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обеспечения обязанностей по выполнению переданных полномочий.</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Субсидия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исполнения обязанностей по решению вопросов местного значения. </a:t>
            </a:r>
          </a:p>
          <a:p>
            <a:pPr lvl="0" algn="just" fontAlgn="base">
              <a:spcBef>
                <a:spcPct val="0"/>
              </a:spcBef>
              <a:spcAft>
                <a:spcPct val="0"/>
              </a:spcAft>
            </a:pPr>
            <a:r>
              <a:rPr lang="ru-RU" sz="1500" b="1" spc="-100" dirty="0">
                <a:solidFill>
                  <a:schemeClr val="accent6">
                    <a:lumMod val="50000"/>
                  </a:schemeClr>
                </a:solidFill>
                <a:latin typeface="Times New Roman" panose="02020603050405020304" pitchFamily="18" charset="0"/>
                <a:cs typeface="Times New Roman" panose="02020603050405020304" pitchFamily="18" charset="0"/>
              </a:rPr>
              <a:t>Дотация</a:t>
            </a:r>
            <a:r>
              <a:rPr lang="ru-RU" sz="1500" spc="-100" dirty="0">
                <a:solidFill>
                  <a:schemeClr val="accent6">
                    <a:lumMod val="50000"/>
                  </a:schemeClr>
                </a:solidFill>
                <a:latin typeface="Times New Roman" panose="02020603050405020304" pitchFamily="18" charset="0"/>
                <a:cs typeface="Times New Roman" panose="02020603050405020304" pitchFamily="18" charset="0"/>
              </a:rPr>
              <a:t> – средства, предоставляемые одним бюджетом бюджетной системы Российской Федерации другому бюджету бюджетной системы Российской Федерации в целях выравнивания финансовых возможностей для решения вопросов местного значения.</a:t>
            </a:r>
          </a:p>
          <a:p>
            <a:pPr algn="ctr"/>
            <a:endParaRPr lang="ru-RU" sz="2500"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458316" y="116632"/>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910987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60648"/>
            <a:ext cx="7056784" cy="216024"/>
          </a:xfrm>
        </p:spPr>
        <p:txBody>
          <a:bodyPr>
            <a:noAutofit/>
          </a:bodyPr>
          <a:lstStyle/>
          <a:p>
            <a:pPr algn="ctr"/>
            <a:r>
              <a:rPr lang="ru-RU" sz="1800" b="1" dirty="0">
                <a:latin typeface="Times New Roman" panose="02020603050405020304" pitchFamily="18" charset="0"/>
                <a:cs typeface="Times New Roman" panose="02020603050405020304" pitchFamily="18" charset="0"/>
              </a:rPr>
              <a:t>Краткая информация о муниципальном округе </a:t>
            </a:r>
            <a:r>
              <a:rPr lang="ru-RU" sz="1800" b="1" dirty="0" err="1">
                <a:latin typeface="Times New Roman" panose="02020603050405020304" pitchFamily="18" charset="0"/>
                <a:cs typeface="Times New Roman" panose="02020603050405020304" pitchFamily="18" charset="0"/>
              </a:rPr>
              <a:t>Ржевка</a:t>
            </a:r>
            <a:endParaRPr lang="ru-RU" sz="18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04592" y="771428"/>
            <a:ext cx="7704856" cy="6030670"/>
          </a:xfrm>
        </p:spPr>
        <p:txBody>
          <a:bodyPr>
            <a:normAutofit fontScale="92500" lnSpcReduction="20000"/>
          </a:bodyPr>
          <a:lstStyle/>
          <a:p>
            <a:pPr marL="114300" indent="0" algn="just">
              <a:buNone/>
            </a:pPr>
            <a:r>
              <a:rPr lang="ru-RU" sz="1600" dirty="0">
                <a:latin typeface="Times New Roman" panose="02020603050405020304" pitchFamily="18" charset="0"/>
                <a:cs typeface="Times New Roman" panose="02020603050405020304" pitchFamily="18" charset="0"/>
              </a:rPr>
              <a:t>Граница муниципального образования проходит от пересечения шоссе Революции с восточной стороной полосы отвода Окружной железной дороги по восточной стороне полосы отвода Окружной железной дороги до южной стороны полосы отвода Ладожского направления железной дорога, далее по южной стороне полосы отвода этой железной дороги до реки </a:t>
            </a:r>
            <a:r>
              <a:rPr lang="ru-RU" sz="1600" dirty="0" err="1">
                <a:latin typeface="Times New Roman" panose="02020603050405020304" pitchFamily="18" charset="0"/>
                <a:cs typeface="Times New Roman" panose="02020603050405020304" pitchFamily="18" charset="0"/>
              </a:rPr>
              <a:t>Охты</a:t>
            </a:r>
            <a:r>
              <a:rPr lang="ru-RU" sz="1600" dirty="0">
                <a:latin typeface="Times New Roman" panose="02020603050405020304" pitchFamily="18" charset="0"/>
                <a:cs typeface="Times New Roman" panose="02020603050405020304" pitchFamily="18" charset="0"/>
              </a:rPr>
              <a:t>, далее по оси реки </a:t>
            </a:r>
            <a:r>
              <a:rPr lang="ru-RU" sz="1600" dirty="0" err="1">
                <a:latin typeface="Times New Roman" panose="02020603050405020304" pitchFamily="18" charset="0"/>
                <a:cs typeface="Times New Roman" panose="02020603050405020304" pitchFamily="18" charset="0"/>
              </a:rPr>
              <a:t>Охты</a:t>
            </a:r>
            <a:r>
              <a:rPr lang="ru-RU" sz="1600" dirty="0">
                <a:latin typeface="Times New Roman" panose="02020603050405020304" pitchFamily="18" charset="0"/>
                <a:cs typeface="Times New Roman" panose="02020603050405020304" pitchFamily="18" charset="0"/>
              </a:rPr>
              <a:t> до Челябинского моста (до границы со Всеволожским районом Ленинградской области).</a:t>
            </a:r>
          </a:p>
          <a:p>
            <a:pPr marL="114300" indent="0" algn="just">
              <a:buNone/>
            </a:pPr>
            <a:r>
              <a:rPr lang="ru-RU" sz="1600" dirty="0">
                <a:latin typeface="Times New Roman" panose="02020603050405020304" pitchFamily="18" charset="0"/>
                <a:cs typeface="Times New Roman" panose="02020603050405020304" pitchFamily="18" charset="0"/>
              </a:rPr>
              <a:t>Далее в северо-западном направлении 135 м по проезду до улицы Коммуны, далее по оси улицы Коммуны в южном направлении до проспекта. Косыгина, далее по оси проспекта Косыгина до проспекта Наставников, далее по оси проспекта Наставников до </a:t>
            </a:r>
            <a:r>
              <a:rPr lang="ru-RU" sz="1600" dirty="0" err="1">
                <a:latin typeface="Times New Roman" panose="02020603050405020304" pitchFamily="18" charset="0"/>
                <a:cs typeface="Times New Roman" panose="02020603050405020304" pitchFamily="18" charset="0"/>
              </a:rPr>
              <a:t>Ириновского</a:t>
            </a:r>
            <a:r>
              <a:rPr lang="ru-RU" sz="1600" dirty="0">
                <a:latin typeface="Times New Roman" panose="02020603050405020304" pitchFamily="18" charset="0"/>
                <a:cs typeface="Times New Roman" panose="02020603050405020304" pitchFamily="18" charset="0"/>
              </a:rPr>
              <a:t> проспекта, далее по оси </a:t>
            </a:r>
            <a:r>
              <a:rPr lang="ru-RU" sz="1600" dirty="0" err="1">
                <a:latin typeface="Times New Roman" panose="02020603050405020304" pitchFamily="18" charset="0"/>
                <a:cs typeface="Times New Roman" panose="02020603050405020304" pitchFamily="18" charset="0"/>
              </a:rPr>
              <a:t>Ириновского</a:t>
            </a:r>
            <a:r>
              <a:rPr lang="ru-RU" sz="1600" dirty="0">
                <a:latin typeface="Times New Roman" panose="02020603050405020304" pitchFamily="18" charset="0"/>
                <a:cs typeface="Times New Roman" panose="02020603050405020304" pitchFamily="18" charset="0"/>
              </a:rPr>
              <a:t> проспекта до Индустриального проспекта, далее по оси Индустриального проспекта до пересечения с шоссе Революции, далее по оси шоссе Революции до пересечения с восточной стороной полосы отвода Окружной железной дороги, общая площадь территории составляет 17 091 467 м2.</a:t>
            </a:r>
          </a:p>
          <a:p>
            <a:pPr marL="114300" indent="0">
              <a:buNone/>
            </a:pPr>
            <a:r>
              <a:rPr lang="ru-RU" sz="1600" dirty="0">
                <a:latin typeface="Times New Roman" panose="02020603050405020304" pitchFamily="18" charset="0"/>
                <a:cs typeface="Times New Roman" panose="02020603050405020304" pitchFamily="18" charset="0"/>
              </a:rPr>
              <a:t>Численностью населения за 2024 год - 60985 человек.</a:t>
            </a:r>
          </a:p>
          <a:p>
            <a:pPr marL="114300" indent="0" algn="ctr">
              <a:buNone/>
            </a:pPr>
            <a:r>
              <a:rPr lang="ru-RU" sz="1600" dirty="0">
                <a:latin typeface="Times New Roman" panose="02020603050405020304" pitchFamily="18" charset="0"/>
                <a:cs typeface="Times New Roman" panose="02020603050405020304" pitchFamily="18" charset="0"/>
              </a:rPr>
              <a:t>На территории округа расположено:</a:t>
            </a:r>
          </a:p>
          <a:p>
            <a:pPr algn="just">
              <a:buFontTx/>
              <a:buChar char="-"/>
            </a:pPr>
            <a:r>
              <a:rPr lang="ru-RU" sz="1600" dirty="0">
                <a:latin typeface="Times New Roman" panose="02020603050405020304" pitchFamily="18" charset="0"/>
                <a:cs typeface="Times New Roman" panose="02020603050405020304" pitchFamily="18" charset="0"/>
              </a:rPr>
              <a:t>более 5 крупных предприятий промышленности и транспорта, научных учреждений: ОАО «ЖБИ №6», ООО «Пластполимер», ФГП «Краснознаменец», ООО «</a:t>
            </a:r>
            <a:r>
              <a:rPr lang="ru-RU" sz="1600" dirty="0" err="1">
                <a:latin typeface="Times New Roman" panose="02020603050405020304" pitchFamily="18" charset="0"/>
                <a:cs typeface="Times New Roman" panose="02020603050405020304" pitchFamily="18" charset="0"/>
              </a:rPr>
              <a:t>Союзбалкомплект</a:t>
            </a:r>
            <a:r>
              <a:rPr lang="ru-RU" sz="1600" dirty="0">
                <a:latin typeface="Times New Roman" panose="02020603050405020304" pitchFamily="18" charset="0"/>
                <a:cs typeface="Times New Roman" panose="02020603050405020304" pitchFamily="18" charset="0"/>
              </a:rPr>
              <a:t>», ООО «Каравай»;</a:t>
            </a:r>
          </a:p>
          <a:p>
            <a:pPr algn="just">
              <a:buFontTx/>
              <a:buChar char="-"/>
            </a:pPr>
            <a:r>
              <a:rPr lang="ru-RU" sz="1600" dirty="0">
                <a:latin typeface="Times New Roman" panose="02020603050405020304" pitchFamily="18" charset="0"/>
                <a:cs typeface="Times New Roman" panose="02020603050405020304" pitchFamily="18" charset="0"/>
              </a:rPr>
              <a:t>7 общеобразовательных школ и 13 детских садов;</a:t>
            </a:r>
          </a:p>
          <a:p>
            <a:pPr algn="just">
              <a:buFontTx/>
              <a:buChar char="-"/>
            </a:pPr>
            <a:r>
              <a:rPr lang="ru-RU" sz="1600" dirty="0">
                <a:latin typeface="Times New Roman" panose="02020603050405020304" pitchFamily="18" charset="0"/>
                <a:cs typeface="Times New Roman" panose="02020603050405020304" pitchFamily="18" charset="0"/>
              </a:rPr>
              <a:t>библиотека;</a:t>
            </a:r>
          </a:p>
          <a:p>
            <a:pPr algn="just">
              <a:buFontTx/>
              <a:buChar char="-"/>
            </a:pPr>
            <a:r>
              <a:rPr lang="ru-RU" sz="1600" dirty="0">
                <a:latin typeface="Times New Roman" panose="02020603050405020304" pitchFamily="18" charset="0"/>
                <a:cs typeface="Times New Roman" panose="02020603050405020304" pitchFamily="18" charset="0"/>
              </a:rPr>
              <a:t>детско-юношеская спортивная школа;</a:t>
            </a:r>
          </a:p>
          <a:p>
            <a:pPr algn="just">
              <a:buFontTx/>
              <a:buChar char="-"/>
            </a:pPr>
            <a:r>
              <a:rPr lang="ru-RU" sz="1600" dirty="0">
                <a:latin typeface="Times New Roman" panose="02020603050405020304" pitchFamily="18" charset="0"/>
                <a:cs typeface="Times New Roman" panose="02020603050405020304" pitchFamily="18" charset="0"/>
              </a:rPr>
              <a:t>учреждение социального обслуживания для граждан пожилого возраста и инвалидов;</a:t>
            </a:r>
          </a:p>
          <a:p>
            <a:pPr algn="just">
              <a:buFontTx/>
              <a:buChar char="-"/>
            </a:pPr>
            <a:r>
              <a:rPr lang="ru-RU" sz="1600" dirty="0">
                <a:latin typeface="Times New Roman" panose="02020603050405020304" pitchFamily="18" charset="0"/>
                <a:cs typeface="Times New Roman" panose="02020603050405020304" pitchFamily="18" charset="0"/>
              </a:rPr>
              <a:t> отделения социального и социально-медицинского обслуживания на дому граждан пожилого возраста и инвалидов;</a:t>
            </a:r>
          </a:p>
          <a:p>
            <a:pPr algn="just">
              <a:buFontTx/>
              <a:buChar char="-"/>
            </a:pPr>
            <a:r>
              <a:rPr lang="ru-RU" sz="1600" dirty="0">
                <a:latin typeface="Times New Roman" panose="02020603050405020304" pitchFamily="18" charset="0"/>
                <a:cs typeface="Times New Roman" panose="02020603050405020304" pitchFamily="18" charset="0"/>
              </a:rPr>
              <a:t> 89 объектов бытового обслуживания;</a:t>
            </a:r>
          </a:p>
          <a:p>
            <a:pPr algn="just">
              <a:buFontTx/>
              <a:buChar char="-"/>
            </a:pPr>
            <a:r>
              <a:rPr lang="ru-RU" sz="1600" dirty="0">
                <a:latin typeface="Times New Roman" panose="02020603050405020304" pitchFamily="18" charset="0"/>
                <a:cs typeface="Times New Roman" panose="02020603050405020304" pitchFamily="18" charset="0"/>
              </a:rPr>
              <a:t>объекты розничной торговли и общественного питания: 67 магазинов, 7 торговых центров, 3 общедоступные столовые, 27 ресторанов, кафе, баров, 6 автозаправочных станций, 1 розничный рынок.</a:t>
            </a:r>
          </a:p>
          <a:p>
            <a:pPr algn="just">
              <a:buFontTx/>
              <a:buChar char="-"/>
            </a:pPr>
            <a:endParaRPr lang="ru-RU" sz="1500" dirty="0">
              <a:latin typeface="Times New Roman" panose="02020603050405020304" pitchFamily="18" charset="0"/>
              <a:cs typeface="Times New Roman" panose="02020603050405020304" pitchFamily="18" charset="0"/>
            </a:endParaRPr>
          </a:p>
        </p:txBody>
      </p:sp>
      <p:pic>
        <p:nvPicPr>
          <p:cNvPr id="4"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1274767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ctrTitle"/>
          </p:nvPr>
        </p:nvSpPr>
        <p:spPr>
          <a:xfrm>
            <a:off x="1187624" y="12795"/>
            <a:ext cx="6444070" cy="535885"/>
          </a:xfrm>
        </p:spPr>
        <p:txBody>
          <a:bodyPr/>
          <a:lstStyle/>
          <a:p>
            <a:pPr algn="ctr"/>
            <a:r>
              <a:rPr lang="ru-RU" sz="2400" b="1" dirty="0">
                <a:solidFill>
                  <a:schemeClr val="accent6">
                    <a:lumMod val="50000"/>
                  </a:schemeClr>
                </a:solidFill>
                <a:latin typeface="Times New Roman" panose="02020603050405020304" pitchFamily="18" charset="0"/>
                <a:ea typeface="+mn-ea"/>
                <a:cs typeface="Times New Roman" panose="02020603050405020304" pitchFamily="18" charset="0"/>
              </a:rPr>
              <a:t>Основные направления деятельности</a:t>
            </a:r>
          </a:p>
        </p:txBody>
      </p:sp>
      <p:sp>
        <p:nvSpPr>
          <p:cNvPr id="3" name="Подзаголовок 2"/>
          <p:cNvSpPr>
            <a:spLocks noGrp="1"/>
          </p:cNvSpPr>
          <p:nvPr>
            <p:ph type="subTitle" idx="1"/>
          </p:nvPr>
        </p:nvSpPr>
        <p:spPr>
          <a:xfrm>
            <a:off x="611560" y="1658181"/>
            <a:ext cx="7486600" cy="4248472"/>
          </a:xfrm>
        </p:spPr>
        <p:txBody>
          <a:bodyPr>
            <a:noAutofit/>
          </a:bodyPr>
          <a:lstStyle/>
          <a:p>
            <a:pPr algn="ctr"/>
            <a:endParaRPr lang="ru-RU" sz="2500"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a:p>
            <a:pPr algn="ctr"/>
            <a:endParaRPr lang="ru-RU" sz="1400" i="1" dirty="0">
              <a:solidFill>
                <a:schemeClr val="accent6">
                  <a:lumMod val="50000"/>
                </a:schemeClr>
              </a:solidFill>
            </a:endParaRPr>
          </a:p>
        </p:txBody>
      </p:sp>
      <p:sp>
        <p:nvSpPr>
          <p:cNvPr id="5" name="Заголовок 1"/>
          <p:cNvSpPr txBox="1">
            <a:spLocks/>
          </p:cNvSpPr>
          <p:nvPr/>
        </p:nvSpPr>
        <p:spPr>
          <a:xfrm>
            <a:off x="0" y="1"/>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8" name="Заголовок 1"/>
          <p:cNvSpPr txBox="1">
            <a:spLocks/>
          </p:cNvSpPr>
          <p:nvPr/>
        </p:nvSpPr>
        <p:spPr>
          <a:xfrm>
            <a:off x="366215" y="1230941"/>
            <a:ext cx="8074124" cy="2808312"/>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7" name="Прямоугольник 6"/>
          <p:cNvSpPr/>
          <p:nvPr/>
        </p:nvSpPr>
        <p:spPr>
          <a:xfrm>
            <a:off x="467544" y="561474"/>
            <a:ext cx="7780362" cy="6694140"/>
          </a:xfrm>
          <a:prstGeom prst="rect">
            <a:avLst/>
          </a:prstGeom>
        </p:spPr>
        <p:txBody>
          <a:bodyPr wrap="square">
            <a:spAutoFit/>
          </a:bodyPr>
          <a:lstStyle/>
          <a:p>
            <a:pPr algn="ctr"/>
            <a:r>
              <a:rPr lang="ru-RU" dirty="0">
                <a:latin typeface="Times New Roman" panose="02020603050405020304" pitchFamily="18" charset="0"/>
                <a:cs typeface="Times New Roman" panose="02020603050405020304" pitchFamily="18" charset="0"/>
              </a:rPr>
              <a:t>      </a:t>
            </a:r>
            <a:r>
              <a:rPr lang="ru-RU" sz="1500" dirty="0">
                <a:latin typeface="Times New Roman" panose="02020603050405020304" pitchFamily="18" charset="0"/>
                <a:cs typeface="Times New Roman" panose="02020603050405020304" pitchFamily="18" charset="0"/>
              </a:rPr>
              <a:t>Основными направлениями деятельности органов местного самоуправления МО</a:t>
            </a:r>
          </a:p>
          <a:p>
            <a:r>
              <a:rPr lang="ru-RU" sz="1500" dirty="0">
                <a:latin typeface="Times New Roman" panose="02020603050405020304" pitchFamily="18" charset="0"/>
                <a:cs typeface="Times New Roman" panose="02020603050405020304" pitchFamily="18" charset="0"/>
              </a:rPr>
              <a:t>МО </a:t>
            </a:r>
            <a:r>
              <a:rPr lang="ru-RU" sz="1500" dirty="0" err="1">
                <a:latin typeface="Times New Roman" panose="02020603050405020304" pitchFamily="18" charset="0"/>
                <a:cs typeface="Times New Roman" panose="02020603050405020304" pitchFamily="18" charset="0"/>
              </a:rPr>
              <a:t>Ржевка</a:t>
            </a:r>
            <a:r>
              <a:rPr lang="ru-RU" sz="1500" dirty="0">
                <a:latin typeface="Times New Roman" panose="02020603050405020304" pitchFamily="18" charset="0"/>
                <a:cs typeface="Times New Roman" panose="02020603050405020304" pitchFamily="18" charset="0"/>
              </a:rPr>
              <a:t> являются</a:t>
            </a:r>
            <a:r>
              <a:rPr lang="ru-RU" dirty="0"/>
              <a:t>:</a:t>
            </a:r>
          </a:p>
          <a:p>
            <a:pPr marL="285750" indent="-285750">
              <a:buFontTx/>
              <a:buChar char="-"/>
            </a:pPr>
            <a:r>
              <a:rPr lang="ru-RU" sz="1500" dirty="0">
                <a:latin typeface="Times New Roman" panose="02020603050405020304" pitchFamily="18" charset="0"/>
                <a:cs typeface="Times New Roman" panose="02020603050405020304" pitchFamily="18" charset="0"/>
              </a:rPr>
              <a:t>решение общегосударственных вопросов</a:t>
            </a:r>
            <a:r>
              <a:rPr lang="ru-RU" dirty="0"/>
              <a:t>;</a:t>
            </a:r>
          </a:p>
          <a:p>
            <a:pPr marL="285750" indent="-285750">
              <a:buFontTx/>
              <a:buChar char="-"/>
            </a:pPr>
            <a:r>
              <a:rPr lang="ru-RU" sz="1500" dirty="0">
                <a:latin typeface="Times New Roman" panose="02020603050405020304" pitchFamily="18" charset="0"/>
                <a:cs typeface="Times New Roman" panose="02020603050405020304" pitchFamily="18" charset="0"/>
              </a:rPr>
              <a:t>исполнение государственного полномочия по осуществлению деятельности по опеке и попечительству;</a:t>
            </a:r>
          </a:p>
          <a:p>
            <a:pPr marL="285750" indent="-285750">
              <a:buFontTx/>
              <a:buChar char="-"/>
            </a:pPr>
            <a:r>
              <a:rPr lang="ru-RU" sz="1500" dirty="0">
                <a:latin typeface="Times New Roman" panose="02020603050405020304" pitchFamily="18" charset="0"/>
                <a:cs typeface="Times New Roman" panose="02020603050405020304" pitchFamily="18" charset="0"/>
              </a:rPr>
              <a:t>социальное обеспечение населения;</a:t>
            </a:r>
          </a:p>
          <a:p>
            <a:pPr marL="285750" indent="-285750" algn="just">
              <a:buFontTx/>
              <a:buChar char="-"/>
            </a:pPr>
            <a:r>
              <a:rPr lang="ru-RU" sz="1500" dirty="0">
                <a:latin typeface="Times New Roman" panose="02020603050405020304" pitchFamily="18" charset="0"/>
                <a:cs typeface="Times New Roman" panose="02020603050405020304" pitchFamily="18" charset="0"/>
              </a:rPr>
              <a:t>осуществление благоустройства территории муниципального образования в соответствии с законодательством Санкт-Петербурга;</a:t>
            </a:r>
          </a:p>
          <a:p>
            <a:pPr marL="285750" indent="-285750" algn="just">
              <a:buFontTx/>
              <a:buChar char="-"/>
            </a:pPr>
            <a:r>
              <a:rPr lang="ru-RU" sz="1500" dirty="0">
                <a:latin typeface="Times New Roman" panose="02020603050405020304" pitchFamily="18" charset="0"/>
                <a:cs typeface="Times New Roman" panose="02020603050405020304" pitchFamily="18" charset="0"/>
              </a:rPr>
              <a:t>озеленение территории муниципального образования в соответствии с законодательством Санкт-Петербурга;</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подготовки и обучения неработающего населения способам защиты и действиям в чрезвычайных ситуациях;</a:t>
            </a:r>
          </a:p>
          <a:p>
            <a:pPr marL="285750" indent="-285750" algn="just">
              <a:buFontTx/>
              <a:buChar char="-"/>
            </a:pPr>
            <a:r>
              <a:rPr lang="ru-RU" sz="1500" dirty="0">
                <a:latin typeface="Times New Roman" panose="02020603050405020304" pitchFamily="18" charset="0"/>
                <a:cs typeface="Times New Roman" panose="02020603050405020304" pitchFamily="18" charset="0"/>
              </a:rPr>
              <a:t>учреждение печатного средства массовой информации для опубликования муниципальных правовых актов и иной официальной информации;</a:t>
            </a:r>
          </a:p>
          <a:p>
            <a:pPr marL="285750" indent="-285750" algn="just">
              <a:buFontTx/>
              <a:buChar char="-"/>
            </a:pPr>
            <a:r>
              <a:rPr lang="ru-RU" sz="1500" dirty="0">
                <a:latin typeface="Times New Roman" panose="02020603050405020304" pitchFamily="18" charset="0"/>
                <a:cs typeface="Times New Roman" panose="02020603050405020304" pitchFamily="18" charset="0"/>
              </a:rPr>
              <a:t>формирование архивных фондов органов местного самоуправления;</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работ по военно-патриотическому воспитанию граждан;</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профилактика дорожно-транспортного травматизма, профилактика правонарушений; профилактика терроризма и экстремизма;</a:t>
            </a:r>
          </a:p>
          <a:p>
            <a:pPr marL="285750" indent="-285750" algn="just">
              <a:buFontTx/>
              <a:buChar char="-"/>
            </a:pPr>
            <a:r>
              <a:rPr lang="ru-RU" sz="1500" dirty="0">
                <a:latin typeface="Times New Roman" panose="02020603050405020304" pitchFamily="18" charset="0"/>
                <a:cs typeface="Times New Roman" panose="02020603050405020304" pitchFamily="18" charset="0"/>
              </a:rPr>
              <a:t>участие в установленном порядке в мероприятиях по профилактике незаконного потребления наркотических средств и психотропных веществ, наркомании в Санкт- Петербурге;</a:t>
            </a:r>
          </a:p>
          <a:p>
            <a:pPr marL="285750" indent="-285750" algn="just">
              <a:buFontTx/>
              <a:buChar char="-"/>
            </a:pPr>
            <a:r>
              <a:rPr lang="ru-RU" sz="1500" dirty="0">
                <a:latin typeface="Times New Roman" panose="02020603050405020304" pitchFamily="18" charset="0"/>
                <a:cs typeface="Times New Roman" panose="02020603050405020304" pitchFamily="18" charset="0"/>
              </a:rPr>
              <a:t>проведение оплачиваемых общественных работ;</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временного трудоустройства несовершеннолетних в возрасте от 14 до 18 лет в свободное от учебы время;</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праздничных и иных зрелищных мероприятий;</a:t>
            </a:r>
          </a:p>
          <a:p>
            <a:pPr marL="285750" indent="-285750" algn="just">
              <a:buFontTx/>
              <a:buChar char="-"/>
            </a:pPr>
            <a:r>
              <a:rPr lang="ru-RU" sz="1500" dirty="0">
                <a:latin typeface="Times New Roman" panose="02020603050405020304" pitchFamily="18" charset="0"/>
                <a:cs typeface="Times New Roman" panose="02020603050405020304" pitchFamily="18" charset="0"/>
              </a:rPr>
              <a:t>организация и проведение досуговых мероприятий и т.д.</a:t>
            </a:r>
          </a:p>
          <a:p>
            <a:pPr algn="just"/>
            <a:br>
              <a:rPr lang="ru-RU" sz="1500" dirty="0">
                <a:latin typeface="Times New Roman" panose="02020603050405020304" pitchFamily="18" charset="0"/>
                <a:cs typeface="Times New Roman" panose="02020603050405020304" pitchFamily="18" charset="0"/>
              </a:rPr>
            </a:br>
            <a:r>
              <a:rPr lang="ru-RU" sz="1500" dirty="0">
                <a:latin typeface="Times New Roman" panose="02020603050405020304" pitchFamily="18" charset="0"/>
                <a:cs typeface="Times New Roman" panose="02020603050405020304" pitchFamily="18" charset="0"/>
              </a:rPr>
              <a:t>        </a:t>
            </a:r>
            <a:endParaRPr lang="ru-RU" sz="1500" dirty="0"/>
          </a:p>
        </p:txBody>
      </p:sp>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255018" y="83508"/>
            <a:ext cx="578400" cy="531963"/>
          </a:xfrm>
          <a:prstGeom prst="rect">
            <a:avLst/>
          </a:prstGeom>
        </p:spPr>
      </p:pic>
    </p:spTree>
    <p:extLst>
      <p:ext uri="{BB962C8B-B14F-4D97-AF65-F5344CB8AC3E}">
        <p14:creationId xmlns:p14="http://schemas.microsoft.com/office/powerpoint/2010/main" val="1060712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b="1" dirty="0">
                <a:solidFill>
                  <a:schemeClr val="tx1"/>
                </a:solidFill>
                <a:latin typeface="Times New Roman" panose="02020603050405020304" pitchFamily="18" charset="0"/>
                <a:cs typeface="Times New Roman" panose="02020603050405020304" pitchFamily="18" charset="0"/>
              </a:rPr>
              <a:t>Участие граждан в бюджетном процессе </a:t>
            </a:r>
          </a:p>
        </p:txBody>
      </p:sp>
      <p:pic>
        <p:nvPicPr>
          <p:cNvPr id="5" name="Объект 4"/>
          <p:cNvPicPr>
            <a:picLocks noGrp="1" noChangeAspect="1"/>
          </p:cNvPicPr>
          <p:nvPr>
            <p:ph idx="1"/>
          </p:nvPr>
        </p:nvPicPr>
        <p:blipFill>
          <a:blip r:embed="rId2"/>
          <a:stretch>
            <a:fillRect/>
          </a:stretch>
        </p:blipFill>
        <p:spPr>
          <a:xfrm>
            <a:off x="971600" y="1458599"/>
            <a:ext cx="6408712" cy="4806534"/>
          </a:xfrm>
          <a:prstGeom prst="rect">
            <a:avLst/>
          </a:prstGeom>
        </p:spPr>
      </p:pic>
      <p:pic>
        <p:nvPicPr>
          <p:cNvPr id="4"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304592" y="106727"/>
            <a:ext cx="578400" cy="531963"/>
          </a:xfrm>
          <a:prstGeom prst="rect">
            <a:avLst/>
          </a:prstGeom>
        </p:spPr>
      </p:pic>
    </p:spTree>
    <p:extLst>
      <p:ext uri="{BB962C8B-B14F-4D97-AF65-F5344CB8AC3E}">
        <p14:creationId xmlns:p14="http://schemas.microsoft.com/office/powerpoint/2010/main" val="559256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Заголовок 5"/>
          <p:cNvSpPr txBox="1">
            <a:spLocks/>
          </p:cNvSpPr>
          <p:nvPr/>
        </p:nvSpPr>
        <p:spPr>
          <a:xfrm>
            <a:off x="1101322" y="657628"/>
            <a:ext cx="6957325" cy="72008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a:lstStyle>
          <a:p>
            <a:pPr algn="ctr"/>
            <a:r>
              <a:rPr lang="ru-RU" sz="5400" b="1" dirty="0"/>
              <a:t>  </a:t>
            </a:r>
            <a:r>
              <a:rPr lang="ru-RU" sz="2500" b="1" dirty="0">
                <a:latin typeface="Times New Roman" panose="02020603050405020304" pitchFamily="18" charset="0"/>
                <a:cs typeface="Times New Roman" panose="02020603050405020304" pitchFamily="18" charset="0"/>
              </a:rPr>
              <a:t>ОСНОВНЫЕ ХАРАКТЕРИСТИКИ БЮДЖЕТА НА 2025 ГОД И НА ПЛАНОВЫЙ ПЕРИОД 2026 и 2027 ГОДОВ</a:t>
            </a:r>
          </a:p>
        </p:txBody>
      </p:sp>
      <p:sp>
        <p:nvSpPr>
          <p:cNvPr id="38" name="Объект 36"/>
          <p:cNvSpPr txBox="1">
            <a:spLocks/>
          </p:cNvSpPr>
          <p:nvPr/>
        </p:nvSpPr>
        <p:spPr>
          <a:xfrm>
            <a:off x="547363" y="2276872"/>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sp>
        <p:nvSpPr>
          <p:cNvPr id="39" name="Объект 36"/>
          <p:cNvSpPr txBox="1">
            <a:spLocks/>
          </p:cNvSpPr>
          <p:nvPr/>
        </p:nvSpPr>
        <p:spPr>
          <a:xfrm>
            <a:off x="483940" y="1124744"/>
            <a:ext cx="7620000" cy="4800600"/>
          </a:xfrm>
          <a:prstGeom prst="rect">
            <a:avLst/>
          </a:prstGeom>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endParaRPr lang="ru-RU"/>
          </a:p>
        </p:txBody>
      </p:sp>
      <p:graphicFrame>
        <p:nvGraphicFramePr>
          <p:cNvPr id="43" name="Объект 42"/>
          <p:cNvGraphicFramePr>
            <a:graphicFrameLocks noGrp="1"/>
          </p:cNvGraphicFramePr>
          <p:nvPr>
            <p:ph idx="1"/>
            <p:extLst>
              <p:ext uri="{D42A27DB-BD31-4B8C-83A1-F6EECF244321}">
                <p14:modId xmlns:p14="http://schemas.microsoft.com/office/powerpoint/2010/main" val="436120302"/>
              </p:ext>
            </p:extLst>
          </p:nvPr>
        </p:nvGraphicFramePr>
        <p:xfrm>
          <a:off x="899592" y="2068566"/>
          <a:ext cx="7753672" cy="2951584"/>
        </p:xfrm>
        <a:graphic>
          <a:graphicData uri="http://schemas.openxmlformats.org/drawingml/2006/chart">
            <c:chart xmlns:c="http://schemas.openxmlformats.org/drawingml/2006/chart" xmlns:r="http://schemas.openxmlformats.org/officeDocument/2006/relationships" r:id="rId2"/>
          </a:graphicData>
        </a:graphic>
      </p:graphicFrame>
      <p:grpSp>
        <p:nvGrpSpPr>
          <p:cNvPr id="9" name="Группа 8"/>
          <p:cNvGrpSpPr/>
          <p:nvPr/>
        </p:nvGrpSpPr>
        <p:grpSpPr>
          <a:xfrm>
            <a:off x="323528" y="5105075"/>
            <a:ext cx="2638224" cy="1304804"/>
            <a:chOff x="-2759272" y="5464723"/>
            <a:chExt cx="2638224" cy="1304804"/>
          </a:xfrm>
        </p:grpSpPr>
        <p:sp>
          <p:nvSpPr>
            <p:cNvPr id="10" name="Скругленный прямоугольник 9"/>
            <p:cNvSpPr/>
            <p:nvPr/>
          </p:nvSpPr>
          <p:spPr>
            <a:xfrm>
              <a:off x="-2708950" y="5464723"/>
              <a:ext cx="2537581" cy="1304804"/>
            </a:xfrm>
            <a:prstGeom prst="roundRect">
              <a:avLst/>
            </a:prstGeom>
            <a:solidFill>
              <a:schemeClr val="bg2">
                <a:lumMod val="75000"/>
              </a:schemeClr>
            </a:solidFill>
            <a:ln w="1905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fontRef>
          </p:style>
        </p:sp>
        <p:sp>
          <p:nvSpPr>
            <p:cNvPr id="11" name="Скругленный прямоугольник 4"/>
            <p:cNvSpPr/>
            <p:nvPr/>
          </p:nvSpPr>
          <p:spPr>
            <a:xfrm>
              <a:off x="-2759272" y="5464723"/>
              <a:ext cx="2638224" cy="11577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kumimoji="0" lang="ru-RU" sz="2000" b="1" i="0" u="none" strike="noStrike" kern="1200" cap="none" normalizeH="0" baseline="0" dirty="0">
                  <a:ln/>
                  <a:solidFill>
                    <a:schemeClr val="tx1"/>
                  </a:solidFill>
                  <a:effectLst/>
                  <a:latin typeface="Arial" pitchFamily="34" charset="0"/>
                  <a:ea typeface="+mn-ea"/>
                  <a:cs typeface="Arial" pitchFamily="34" charset="0"/>
                </a:rPr>
                <a:t>Дефицит*</a:t>
              </a:r>
            </a:p>
            <a:p>
              <a:pPr lvl="0" algn="ctr" defTabSz="889000">
                <a:lnSpc>
                  <a:spcPct val="90000"/>
                </a:lnSpc>
                <a:spcBef>
                  <a:spcPct val="0"/>
                </a:spcBef>
                <a:spcAft>
                  <a:spcPct val="35000"/>
                </a:spcAft>
              </a:pPr>
              <a:r>
                <a:rPr lang="ru-RU" sz="1200" b="1" kern="1200" dirty="0">
                  <a:solidFill>
                    <a:schemeClr val="tx1"/>
                  </a:solidFill>
                  <a:latin typeface="Arial Narrow" pitchFamily="34" charset="0"/>
                  <a:ea typeface="+mn-ea"/>
                  <a:cs typeface="Times New Roman" pitchFamily="18" charset="0"/>
                </a:rPr>
                <a:t>(превышение расходов бюджета над его доходами)</a:t>
              </a:r>
            </a:p>
          </p:txBody>
        </p:sp>
      </p:grpSp>
      <p:grpSp>
        <p:nvGrpSpPr>
          <p:cNvPr id="12" name="Группа 11"/>
          <p:cNvGrpSpPr/>
          <p:nvPr/>
        </p:nvGrpSpPr>
        <p:grpSpPr>
          <a:xfrm>
            <a:off x="2839887" y="5186368"/>
            <a:ext cx="5374143" cy="1159056"/>
            <a:chOff x="3825219" y="5538804"/>
            <a:chExt cx="5374143" cy="1159056"/>
          </a:xfrm>
        </p:grpSpPr>
        <p:sp>
          <p:nvSpPr>
            <p:cNvPr id="14" name="Прямоугольник с двумя скругленными соседними углами 13"/>
            <p:cNvSpPr/>
            <p:nvPr/>
          </p:nvSpPr>
          <p:spPr>
            <a:xfrm rot="5400000">
              <a:off x="5980163" y="3478661"/>
              <a:ext cx="1159056" cy="5279342"/>
            </a:xfrm>
            <a:prstGeom prst="round2SameRect">
              <a:avLst/>
            </a:prstGeom>
            <a:solidFill>
              <a:schemeClr val="bg1">
                <a:lumMod val="65000"/>
                <a:alpha val="90000"/>
              </a:schemeClr>
            </a:solidFill>
            <a:ln w="19050" cap="flat" cmpd="sng" algn="ctr">
              <a:solidFill>
                <a:srgbClr val="8064A2">
                  <a:tint val="40000"/>
                  <a:alpha val="90000"/>
                  <a:hueOff val="0"/>
                  <a:satOff val="0"/>
                  <a:lumOff val="0"/>
                  <a:alphaOff val="0"/>
                </a:srgbClr>
              </a:solidFill>
              <a:prstDash val="solid"/>
            </a:ln>
            <a:effectLst/>
          </p:spPr>
          <p:style>
            <a:lnRef idx="2">
              <a:scrgbClr r="0" g="0" b="0"/>
            </a:lnRef>
            <a:fillRef idx="1">
              <a:scrgbClr r="0" g="0" b="0"/>
            </a:fillRef>
            <a:effectRef idx="0">
              <a:scrgbClr r="0" g="0" b="0"/>
            </a:effectRef>
            <a:fontRef idx="minor">
              <a:schemeClr val="dk1">
                <a:hueOff val="0"/>
                <a:satOff val="0"/>
                <a:lumOff val="0"/>
                <a:alphaOff val="0"/>
              </a:schemeClr>
            </a:fontRef>
          </p:style>
        </p:sp>
        <p:sp>
          <p:nvSpPr>
            <p:cNvPr id="15" name="Прямоугольник 14"/>
            <p:cNvSpPr/>
            <p:nvPr/>
          </p:nvSpPr>
          <p:spPr>
            <a:xfrm>
              <a:off x="3825219" y="5610660"/>
              <a:ext cx="5222762" cy="104589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47650" tIns="123825" rIns="247650" bIns="123825" numCol="1" spcCol="1270" anchor="ctr" anchorCtr="0">
              <a:noAutofit/>
            </a:bodyPr>
            <a:lstStyle/>
            <a:p>
              <a:pPr marL="0" marR="0" lvl="0" indent="0" algn="just" defTabSz="914400" rtl="0" eaLnBrk="1" fontAlgn="auto" latinLnBrk="0" hangingPunct="1">
                <a:lnSpc>
                  <a:spcPct val="100000"/>
                </a:lnSpc>
                <a:spcBef>
                  <a:spcPct val="0"/>
                </a:spcBef>
                <a:spcAft>
                  <a:spcPts val="0"/>
                </a:spcAft>
                <a:buClrTx/>
                <a:buSzTx/>
                <a:buFontTx/>
                <a:buChar char="••"/>
                <a:tabLst/>
                <a:defRPr/>
              </a:pPr>
              <a:r>
                <a:rPr kumimoji="0" lang="ru-RU" sz="1500" b="1" i="0" u="none" strike="noStrike" kern="1200" cap="none" normalizeH="0" baseline="0" dirty="0">
                  <a:ln/>
                  <a:solidFill>
                    <a:schemeClr val="tx1"/>
                  </a:solidFill>
                  <a:effectLst/>
                  <a:latin typeface="Lucida Sans Unicode"/>
                  <a:ea typeface="+mn-ea"/>
                  <a:cs typeface="Times New Roman" pitchFamily="18" charset="0"/>
                </a:rPr>
                <a:t> 2025- 116,6 тыс. руб.</a:t>
              </a:r>
              <a:endParaRPr kumimoji="0" lang="ru-RU" sz="1500" b="1" i="0" u="none" strike="noStrike" kern="1200" cap="none" normalizeH="0" baseline="0" dirty="0">
                <a:ln/>
                <a:solidFill>
                  <a:schemeClr val="tx1"/>
                </a:solidFill>
                <a:effectLst/>
                <a:latin typeface="Arial" pitchFamily="34" charset="0"/>
                <a:ea typeface="+mn-ea"/>
                <a:cs typeface="Arial" pitchFamily="34" charset="0"/>
              </a:endParaRP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a:ln/>
                  <a:solidFill>
                    <a:schemeClr val="tx1"/>
                  </a:solidFill>
                  <a:effectLst/>
                  <a:latin typeface="Lucida Sans Unicode"/>
                  <a:ea typeface="+mn-ea"/>
                  <a:cs typeface="Arial" pitchFamily="34" charset="0"/>
                </a:rPr>
                <a:t>2026- 246,7 тыс. руб.</a:t>
              </a:r>
            </a:p>
            <a:p>
              <a:pPr marL="171450" lvl="1" indent="-171450" algn="l" defTabSz="800100" rtl="0">
                <a:lnSpc>
                  <a:spcPct val="90000"/>
                </a:lnSpc>
                <a:spcBef>
                  <a:spcPct val="0"/>
                </a:spcBef>
                <a:spcAft>
                  <a:spcPct val="15000"/>
                </a:spcAft>
                <a:buChar char="••"/>
              </a:pPr>
              <a:r>
                <a:rPr kumimoji="0" lang="ru-RU" sz="1500" b="1" i="0" u="none" strike="noStrike" kern="1200" cap="none" normalizeH="0" baseline="0" dirty="0">
                  <a:ln/>
                  <a:solidFill>
                    <a:schemeClr val="tx1"/>
                  </a:solidFill>
                  <a:effectLst/>
                  <a:latin typeface="Lucida Sans Unicode"/>
                  <a:ea typeface="+mn-ea"/>
                  <a:cs typeface="Arial" pitchFamily="34" charset="0"/>
                </a:rPr>
                <a:t>2027- 365,2 тыс. руб.</a:t>
              </a:r>
            </a:p>
          </p:txBody>
        </p:sp>
      </p:grpSp>
      <p:pic>
        <p:nvPicPr>
          <p:cNvPr id="13"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209476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336704" cy="1080119"/>
          </a:xfrm>
        </p:spPr>
        <p:txBody>
          <a:bodyPr>
            <a:normAutofit/>
          </a:bodyPr>
          <a:lstStyle/>
          <a:p>
            <a:pPr algn="ctr"/>
            <a:r>
              <a:rPr lang="ru-RU" sz="1800" b="1" dirty="0">
                <a:latin typeface="Times New Roman" panose="02020603050405020304" pitchFamily="18" charset="0"/>
                <a:cs typeface="Times New Roman" panose="02020603050405020304" pitchFamily="18" charset="0"/>
              </a:rPr>
              <a:t>ДОХОДЫ  БЮДЖЕТА МУНИЦИПАЛЬНОГО ОБРАЗОВАНИЯ МУНИЦИПАЛЬНЫЙ ОКРУГ  </a:t>
            </a:r>
            <a:r>
              <a:rPr lang="ru-RU" sz="1800" b="1" dirty="0" err="1">
                <a:latin typeface="Times New Roman" panose="02020603050405020304" pitchFamily="18" charset="0"/>
                <a:cs typeface="Times New Roman" panose="02020603050405020304" pitchFamily="18" charset="0"/>
              </a:rPr>
              <a:t>Ржевка</a:t>
            </a:r>
            <a:r>
              <a:rPr lang="ru-RU" sz="1800" b="1" dirty="0">
                <a:latin typeface="Times New Roman" panose="02020603050405020304" pitchFamily="18" charset="0"/>
                <a:cs typeface="Times New Roman" panose="02020603050405020304" pitchFamily="18" charset="0"/>
              </a:rPr>
              <a:t> на 2025 год и на плановый период 2026 и 2027 годов</a:t>
            </a: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1" name="Объект 4"/>
          <p:cNvGraphicFramePr>
            <a:graphicFrameLocks/>
          </p:cNvGraphicFramePr>
          <p:nvPr>
            <p:extLst>
              <p:ext uri="{D42A27DB-BD31-4B8C-83A1-F6EECF244321}">
                <p14:modId xmlns:p14="http://schemas.microsoft.com/office/powerpoint/2010/main" val="687348817"/>
              </p:ext>
            </p:extLst>
          </p:nvPr>
        </p:nvGraphicFramePr>
        <p:xfrm>
          <a:off x="457200" y="1621470"/>
          <a:ext cx="7715200" cy="4646000"/>
        </p:xfrm>
        <a:graphic>
          <a:graphicData uri="http://schemas.openxmlformats.org/drawingml/2006/table">
            <a:tbl>
              <a:tblPr firstRow="1" bandRow="1">
                <a:tableStyleId>{5C22544A-7EE6-4342-B048-85BDC9FD1C3A}</a:tableStyleId>
              </a:tblPr>
              <a:tblGrid>
                <a:gridCol w="4402832">
                  <a:extLst>
                    <a:ext uri="{9D8B030D-6E8A-4147-A177-3AD203B41FA5}">
                      <a16:colId xmlns:a16="http://schemas.microsoft.com/office/drawing/2014/main" val="20000"/>
                    </a:ext>
                  </a:extLst>
                </a:gridCol>
                <a:gridCol w="1197448">
                  <a:extLst>
                    <a:ext uri="{9D8B030D-6E8A-4147-A177-3AD203B41FA5}">
                      <a16:colId xmlns:a16="http://schemas.microsoft.com/office/drawing/2014/main" val="20001"/>
                    </a:ext>
                  </a:extLst>
                </a:gridCol>
                <a:gridCol w="1034800">
                  <a:extLst>
                    <a:ext uri="{9D8B030D-6E8A-4147-A177-3AD203B41FA5}">
                      <a16:colId xmlns:a16="http://schemas.microsoft.com/office/drawing/2014/main" val="20002"/>
                    </a:ext>
                  </a:extLst>
                </a:gridCol>
                <a:gridCol w="1080120">
                  <a:extLst>
                    <a:ext uri="{9D8B030D-6E8A-4147-A177-3AD203B41FA5}">
                      <a16:colId xmlns:a16="http://schemas.microsoft.com/office/drawing/2014/main" val="20003"/>
                    </a:ext>
                  </a:extLst>
                </a:gridCol>
              </a:tblGrid>
              <a:tr h="511386">
                <a:tc>
                  <a:txBody>
                    <a:bodyPr/>
                    <a:lstStyle/>
                    <a:p>
                      <a:pPr algn="ctr">
                        <a:spcBef>
                          <a:spcPts val="600"/>
                        </a:spcBef>
                      </a:pPr>
                      <a:endParaRPr lang="ru-RU" sz="1600" dirty="0">
                        <a:solidFill>
                          <a:srgbClr val="002060"/>
                        </a:solidFill>
                        <a:latin typeface="Times New Roman" panose="02020603050405020304" pitchFamily="18" charset="0"/>
                        <a:cs typeface="Times New Roman" panose="02020603050405020304" pitchFamily="18" charset="0"/>
                      </a:endParaRPr>
                    </a:p>
                    <a:p>
                      <a:pPr algn="ctr">
                        <a:spcBef>
                          <a:spcPts val="600"/>
                        </a:spcBef>
                      </a:pPr>
                      <a:r>
                        <a:rPr lang="ru-RU" sz="1600" dirty="0">
                          <a:solidFill>
                            <a:srgbClr val="002060"/>
                          </a:solidFill>
                          <a:latin typeface="Times New Roman" panose="02020603050405020304" pitchFamily="18" charset="0"/>
                          <a:cs typeface="Times New Roman" panose="02020603050405020304" pitchFamily="18" charset="0"/>
                        </a:rPr>
                        <a:t>Наименование источника доходов</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dirty="0">
                          <a:solidFill>
                            <a:srgbClr val="002060"/>
                          </a:solidFill>
                          <a:latin typeface="Times New Roman" panose="02020603050405020304" pitchFamily="18" charset="0"/>
                          <a:cs typeface="Times New Roman" panose="02020603050405020304" pitchFamily="18" charset="0"/>
                        </a:rPr>
                        <a:t>2025</a:t>
                      </a:r>
                      <a:r>
                        <a:rPr lang="ru-RU" sz="1600" baseline="0" dirty="0">
                          <a:solidFill>
                            <a:srgbClr val="002060"/>
                          </a:solidFill>
                          <a:latin typeface="Times New Roman" panose="02020603050405020304" pitchFamily="18" charset="0"/>
                          <a:cs typeface="Times New Roman" panose="02020603050405020304" pitchFamily="18" charset="0"/>
                        </a:rPr>
                        <a:t> 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a:solidFill>
                            <a:srgbClr val="002060"/>
                          </a:solidFill>
                          <a:latin typeface="Times New Roman" panose="02020603050405020304" pitchFamily="18" charset="0"/>
                          <a:cs typeface="Times New Roman" panose="02020603050405020304" pitchFamily="18" charset="0"/>
                        </a:rPr>
                        <a:t>2026</a:t>
                      </a:r>
                      <a:r>
                        <a:rPr lang="ru-RU" sz="1600" baseline="0" dirty="0">
                          <a:solidFill>
                            <a:srgbClr val="002060"/>
                          </a:solidFill>
                          <a:latin typeface="Times New Roman" panose="02020603050405020304" pitchFamily="18" charset="0"/>
                          <a:cs typeface="Times New Roman" panose="02020603050405020304" pitchFamily="18" charset="0"/>
                        </a:rPr>
                        <a:t> 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dirty="0">
                          <a:solidFill>
                            <a:srgbClr val="002060"/>
                          </a:solidFill>
                          <a:latin typeface="Times New Roman" panose="02020603050405020304" pitchFamily="18" charset="0"/>
                          <a:cs typeface="Times New Roman" panose="02020603050405020304" pitchFamily="18" charset="0"/>
                        </a:rPr>
                        <a:t>2027</a:t>
                      </a:r>
                      <a:r>
                        <a:rPr lang="ru-RU" sz="1600" baseline="0" dirty="0">
                          <a:solidFill>
                            <a:srgbClr val="002060"/>
                          </a:solidFill>
                          <a:latin typeface="Times New Roman" panose="02020603050405020304" pitchFamily="18" charset="0"/>
                          <a:cs typeface="Times New Roman" panose="02020603050405020304" pitchFamily="18" charset="0"/>
                        </a:rPr>
                        <a:t>год</a:t>
                      </a:r>
                      <a:endParaRPr lang="ru-RU" sz="1600" dirty="0">
                        <a:solidFill>
                          <a:srgbClr val="002060"/>
                        </a:solidFill>
                        <a:latin typeface="Times New Roman" panose="02020603050405020304" pitchFamily="18" charset="0"/>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0"/>
                  </a:ext>
                </a:extLst>
              </a:tr>
              <a:tr h="325317">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16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НАЛОГОВЫЕ  И НЕНАЛОГОВЫЕ ДОХОДЫ, в том числе:</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1600" b="1" i="0" u="none" strike="noStrike" kern="1200" cap="none" spc="0" normalizeH="0" baseline="0" dirty="0">
                          <a:ln>
                            <a:noFill/>
                          </a:ln>
                          <a:solidFill>
                            <a:schemeClr val="dk1"/>
                          </a:solidFill>
                          <a:effectLst/>
                          <a:uLnTx/>
                          <a:uFillTx/>
                          <a:latin typeface="Times New Roman" panose="02020603050405020304" pitchFamily="18" charset="0"/>
                          <a:ea typeface="+mn-ea"/>
                          <a:cs typeface="Times New Roman" panose="02020603050405020304" pitchFamily="18" charset="0"/>
                        </a:rPr>
                        <a:t>10275,0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ru-RU" sz="1600" b="1" kern="1200" dirty="0">
                          <a:solidFill>
                            <a:schemeClr val="dk1"/>
                          </a:solidFill>
                          <a:effectLst/>
                          <a:latin typeface="Times New Roman" panose="02020603050405020304" pitchFamily="18" charset="0"/>
                          <a:ea typeface="+mn-ea"/>
                          <a:cs typeface="Times New Roman" panose="02020603050405020304" pitchFamily="18" charset="0"/>
                        </a:rPr>
                        <a:t>10690,0</a:t>
                      </a:r>
                      <a:r>
                        <a:rPr lang="ru-RU" sz="1600" b="1" dirty="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1" kern="1400" dirty="0">
                          <a:solidFill>
                            <a:srgbClr val="000000"/>
                          </a:solidFill>
                          <a:effectLst/>
                          <a:latin typeface="Times New Roman" panose="02020603050405020304" pitchFamily="18" charset="0"/>
                          <a:ea typeface="Times New Roman" panose="02020603050405020304" pitchFamily="18" charset="0"/>
                        </a:rPr>
                        <a:t>11120,0</a:t>
                      </a:r>
                      <a:r>
                        <a:rPr lang="ru-RU" sz="1600" b="1" dirty="0">
                          <a:latin typeface="Times New Roman" panose="02020603050405020304" pitchFamily="18" charset="0"/>
                          <a:cs typeface="Times New Roman" panose="02020603050405020304" pitchFamily="18" charset="0"/>
                        </a:rPr>
                        <a:t> </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1"/>
                  </a:ext>
                </a:extLst>
              </a:tr>
              <a:tr h="290973">
                <a:tc>
                  <a:txBody>
                    <a:bodyPr/>
                    <a:lstStyle/>
                    <a:p>
                      <a:pPr marL="0" marR="0" lvl="0" indent="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Н</a:t>
                      </a:r>
                      <a:r>
                        <a:rPr kumimoji="0" lang="ru-RU" sz="1600" b="0" u="none" strike="noStrike" kern="1200" cap="none" normalizeH="0" baseline="0" dirty="0">
                          <a:ln>
                            <a:noFill/>
                          </a:ln>
                          <a:solidFill>
                            <a:schemeClr val="tx1"/>
                          </a:solidFill>
                          <a:effectLst/>
                          <a:latin typeface="Times New Roman" panose="02020603050405020304" pitchFamily="18" charset="0"/>
                          <a:ea typeface="+mn-ea"/>
                          <a:cs typeface="Times New Roman" panose="02020603050405020304" pitchFamily="18" charset="0"/>
                        </a:rPr>
                        <a:t>алоги на доходы физических лиц</a:t>
                      </a: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a:solidFill>
                            <a:srgbClr val="000000"/>
                          </a:solidFill>
                          <a:effectLst/>
                          <a:latin typeface="Times New Roman" panose="02020603050405020304" pitchFamily="18" charset="0"/>
                          <a:ea typeface="Times New Roman" panose="02020603050405020304" pitchFamily="18" charset="0"/>
                        </a:rPr>
                        <a:t>10195,0</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a:solidFill>
                            <a:srgbClr val="000000"/>
                          </a:solidFill>
                          <a:effectLst/>
                          <a:latin typeface="Times New Roman" panose="02020603050405020304" pitchFamily="18" charset="0"/>
                          <a:ea typeface="Times New Roman" panose="02020603050405020304" pitchFamily="18" charset="0"/>
                        </a:rPr>
                        <a:t>10595,0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a:solidFill>
                            <a:srgbClr val="000000"/>
                          </a:solidFill>
                          <a:effectLst/>
                          <a:latin typeface="Times New Roman" panose="02020603050405020304" pitchFamily="18" charset="0"/>
                          <a:ea typeface="Times New Roman" panose="02020603050405020304" pitchFamily="18" charset="0"/>
                        </a:rPr>
                        <a:t>11010,0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2"/>
                  </a:ext>
                </a:extLst>
              </a:tr>
              <a:tr h="23082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lang="ru-RU" sz="1600" dirty="0">
                          <a:solidFill>
                            <a:schemeClr val="tx1"/>
                          </a:solidFill>
                          <a:latin typeface="Times New Roman" panose="02020603050405020304" pitchFamily="18" charset="0"/>
                          <a:cs typeface="Times New Roman" panose="02020603050405020304" pitchFamily="18" charset="0"/>
                        </a:rPr>
                        <a:t>ДОХОДЫ ОТ ОКАЗАНИЯ ПЛАТНЫХ УСЛУГ (РАБОТ) И КОМПЕНСАЦИИ ЗАТРАТ ГОСУДАРСТВА</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dirty="0">
                          <a:latin typeface="Times New Roman" panose="02020603050405020304" pitchFamily="18" charset="0"/>
                          <a:cs typeface="Times New Roman" panose="02020603050405020304" pitchFamily="18" charset="0"/>
                        </a:rPr>
                        <a:t>70,0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80,0</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90,0</a:t>
                      </a: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3"/>
                  </a:ext>
                </a:extLst>
              </a:tr>
              <a:tr h="255581">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lang="ru-RU" sz="1600" dirty="0">
                          <a:solidFill>
                            <a:schemeClr val="tx1"/>
                          </a:solidFill>
                          <a:latin typeface="Times New Roman" panose="02020603050405020304" pitchFamily="18" charset="0"/>
                          <a:cs typeface="Times New Roman" panose="02020603050405020304" pitchFamily="18" charset="0"/>
                        </a:rPr>
                        <a:t>ШТРАФЫ, САНКЦИИ, ВОЗМЕЩЕНИЕ УЩЕРБА</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10,0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15,0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a:latin typeface="Times New Roman" panose="02020603050405020304" pitchFamily="18" charset="0"/>
                          <a:cs typeface="Times New Roman" panose="02020603050405020304" pitchFamily="18" charset="0"/>
                        </a:rPr>
                        <a:t>20,0</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4"/>
                  </a:ext>
                </a:extLst>
              </a:tr>
              <a:tr h="28034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БЕЗВОЗМЕЗДНЫЕ ПОСТУПЛЕНИЯ (межбюджетные трансферты), в том числе:</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160104,5</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158242,6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163314,5</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5"/>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Дотации на выравнивание бюджетной обеспеченности</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a:solidFill>
                            <a:srgbClr val="000000"/>
                          </a:solidFill>
                          <a:effectLst/>
                          <a:latin typeface="Times New Roman" panose="02020603050405020304" pitchFamily="18" charset="0"/>
                          <a:ea typeface="Times New Roman" panose="02020603050405020304" pitchFamily="18" charset="0"/>
                        </a:rPr>
                        <a:t>139985,4</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a:solidFill>
                            <a:srgbClr val="000000"/>
                          </a:solidFill>
                          <a:effectLst/>
                          <a:latin typeface="Times New Roman" panose="02020603050405020304" pitchFamily="18" charset="0"/>
                          <a:ea typeface="Times New Roman" panose="02020603050405020304" pitchFamily="18" charset="0"/>
                        </a:rPr>
                        <a:t>137335,3</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kern="1400" dirty="0">
                          <a:solidFill>
                            <a:srgbClr val="000000"/>
                          </a:solidFill>
                          <a:effectLst/>
                          <a:latin typeface="Times New Roman" panose="02020603050405020304" pitchFamily="18" charset="0"/>
                          <a:ea typeface="Times New Roman" panose="02020603050405020304" pitchFamily="18" charset="0"/>
                        </a:rPr>
                        <a:t>141592,6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6"/>
                  </a:ext>
                </a:extLst>
              </a:tr>
              <a:tr h="377440">
                <a:tc>
                  <a:txBody>
                    <a:bodyPr/>
                    <a:lstStyle/>
                    <a:p>
                      <a:pPr marL="342900" marR="0" lvl="0" indent="-342900" algn="ctr" defTabSz="914400" rtl="0" eaLnBrk="1" fontAlgn="base" latinLnBrk="0" hangingPunct="1">
                        <a:lnSpc>
                          <a:spcPct val="100000"/>
                        </a:lnSpc>
                        <a:spcBef>
                          <a:spcPct val="0"/>
                        </a:spcBef>
                        <a:spcAft>
                          <a:spcPct val="0"/>
                        </a:spcAft>
                        <a:buClrTx/>
                        <a:buSzTx/>
                        <a:buFont typeface="Symbol" pitchFamily="18" charset="2"/>
                        <a:buNone/>
                        <a:tabLst>
                          <a:tab pos="238125" algn="l"/>
                        </a:tabLst>
                      </a:pPr>
                      <a:r>
                        <a:rPr kumimoji="0" lang="ru-RU" sz="1600" b="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Субвенции бюджетам бюджетной системы Российской Федерации</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b"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a:solidFill>
                            <a:srgbClr val="000000"/>
                          </a:solidFill>
                          <a:effectLst/>
                          <a:latin typeface="Times New Roman" panose="02020603050405020304" pitchFamily="18" charset="0"/>
                          <a:ea typeface="Times New Roman" panose="02020603050405020304" pitchFamily="18" charset="0"/>
                        </a:rPr>
                        <a:t>20119,1</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a:solidFill>
                            <a:srgbClr val="000000"/>
                          </a:solidFill>
                          <a:effectLst/>
                          <a:latin typeface="Times New Roman" panose="02020603050405020304" pitchFamily="18" charset="0"/>
                          <a:ea typeface="Times New Roman" panose="02020603050405020304" pitchFamily="18" charset="0"/>
                        </a:rPr>
                        <a:t>20907,3</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b="0" kern="1400" dirty="0">
                          <a:solidFill>
                            <a:srgbClr val="000000"/>
                          </a:solidFill>
                          <a:effectLst/>
                          <a:latin typeface="Times New Roman" panose="02020603050405020304" pitchFamily="18" charset="0"/>
                          <a:ea typeface="Times New Roman" panose="02020603050405020304" pitchFamily="18" charset="0"/>
                        </a:rPr>
                        <a:t>21721,9</a:t>
                      </a:r>
                      <a:endParaRPr kumimoji="0" lang="ru-RU" sz="1600" b="0"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tcPr>
                </a:tc>
                <a:extLst>
                  <a:ext uri="{0D108BD9-81ED-4DB2-BD59-A6C34878D82A}">
                    <a16:rowId xmlns:a16="http://schemas.microsoft.com/office/drawing/2014/main" val="10007"/>
                  </a:ext>
                </a:extLst>
              </a:tr>
              <a:tr h="39404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ВСЕГО ДОХОДОВ:</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anchorCtr="1" horzOverflow="overflow">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170379,5</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168932,6</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tc>
                  <a:txBody>
                    <a:bodyPr/>
                    <a:lstStyle/>
                    <a:p>
                      <a:pPr algn="ctr"/>
                      <a:r>
                        <a:rPr lang="ru-RU" sz="1600" b="1" kern="1400" dirty="0">
                          <a:solidFill>
                            <a:srgbClr val="000000"/>
                          </a:solidFill>
                          <a:effectLst/>
                          <a:latin typeface="Times New Roman" panose="02020603050405020304" pitchFamily="18" charset="0"/>
                          <a:ea typeface="Times New Roman" panose="02020603050405020304" pitchFamily="18" charset="0"/>
                        </a:rPr>
                        <a:t>174434,5</a:t>
                      </a:r>
                      <a:endPar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1"/>
                    </a:solidFill>
                  </a:tcPr>
                </a:tc>
                <a:extLst>
                  <a:ext uri="{0D108BD9-81ED-4DB2-BD59-A6C34878D82A}">
                    <a16:rowId xmlns:a16="http://schemas.microsoft.com/office/drawing/2014/main" val="10008"/>
                  </a:ext>
                </a:extLst>
              </a:tr>
            </a:tbl>
          </a:graphicData>
        </a:graphic>
      </p:graphicFrame>
      <p:pic>
        <p:nvPicPr>
          <p:cNvPr id="7"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4187584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628800"/>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1368152"/>
          </a:xfrm>
        </p:spPr>
        <p:txBody>
          <a:bodyPr>
            <a:normAutofit fontScale="90000"/>
          </a:bodyPr>
          <a:lstStyle/>
          <a:p>
            <a:pPr algn="ctr"/>
            <a:r>
              <a:rPr lang="ru-RU" sz="2000" b="1" dirty="0">
                <a:latin typeface="Times New Roman" panose="02020603050405020304" pitchFamily="18" charset="0"/>
                <a:cs typeface="Times New Roman" panose="02020603050405020304" pitchFamily="18" charset="0"/>
              </a:rPr>
              <a:t>РАСХОДЫ  БЮДЖЕТА МУНИЦИПАЛЬНОГО ОБРАЗОВАНИЯ МУНИЦИПАЛЬНЫЙ ОКРУГ  </a:t>
            </a:r>
            <a:r>
              <a:rPr lang="ru-RU" sz="2000" b="1" dirty="0" err="1">
                <a:latin typeface="Times New Roman" panose="02020603050405020304" pitchFamily="18" charset="0"/>
                <a:cs typeface="Times New Roman" panose="02020603050405020304" pitchFamily="18" charset="0"/>
              </a:rPr>
              <a:t>Ржевка</a:t>
            </a:r>
            <a:r>
              <a:rPr lang="ru-RU" sz="2000" b="1" dirty="0">
                <a:latin typeface="Times New Roman" panose="02020603050405020304" pitchFamily="18" charset="0"/>
                <a:cs typeface="Times New Roman" panose="02020603050405020304" pitchFamily="18" charset="0"/>
              </a:rPr>
              <a:t> </a:t>
            </a:r>
            <a:br>
              <a:rPr lang="ru-RU" sz="2000" b="1" dirty="0">
                <a:latin typeface="Times New Roman" panose="02020603050405020304" pitchFamily="18" charset="0"/>
                <a:cs typeface="Times New Roman" panose="02020603050405020304" pitchFamily="18" charset="0"/>
              </a:rPr>
            </a:br>
            <a:r>
              <a:rPr lang="ru-RU" sz="2000" b="1" dirty="0">
                <a:latin typeface="Times New Roman" panose="02020603050405020304" pitchFamily="18" charset="0"/>
                <a:cs typeface="Times New Roman" panose="02020603050405020304" pitchFamily="18" charset="0"/>
              </a:rPr>
              <a:t>на 2025 год и на плановый период 2026 и 202 годов</a:t>
            </a:r>
            <a:br>
              <a:rPr lang="en-US" sz="2000" b="1" dirty="0">
                <a:latin typeface="Times New Roman" panose="02020603050405020304" pitchFamily="18" charset="0"/>
                <a:cs typeface="Times New Roman" panose="02020603050405020304" pitchFamily="18" charset="0"/>
              </a:rPr>
            </a:br>
            <a:endParaRPr lang="ru-RU" sz="2000" b="1" dirty="0">
              <a:latin typeface="Times New Roman" panose="02020603050405020304" pitchFamily="18" charset="0"/>
              <a:cs typeface="Times New Roman" panose="02020603050405020304" pitchFamily="18" charset="0"/>
            </a:endParaRPr>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7" name="Таблица 6"/>
          <p:cNvGraphicFramePr>
            <a:graphicFrameLocks noGrp="1"/>
          </p:cNvGraphicFramePr>
          <p:nvPr>
            <p:extLst>
              <p:ext uri="{D42A27DB-BD31-4B8C-83A1-F6EECF244321}">
                <p14:modId xmlns:p14="http://schemas.microsoft.com/office/powerpoint/2010/main" val="2142540596"/>
              </p:ext>
            </p:extLst>
          </p:nvPr>
        </p:nvGraphicFramePr>
        <p:xfrm>
          <a:off x="323528" y="1740314"/>
          <a:ext cx="7839136" cy="3556909"/>
        </p:xfrm>
        <a:graphic>
          <a:graphicData uri="http://schemas.openxmlformats.org/drawingml/2006/table">
            <a:tbl>
              <a:tblPr>
                <a:tableStyleId>{5DA37D80-6434-44D0-A028-1B22A696006F}</a:tableStyleId>
              </a:tblPr>
              <a:tblGrid>
                <a:gridCol w="469944">
                  <a:extLst>
                    <a:ext uri="{9D8B030D-6E8A-4147-A177-3AD203B41FA5}">
                      <a16:colId xmlns:a16="http://schemas.microsoft.com/office/drawing/2014/main" val="20000"/>
                    </a:ext>
                  </a:extLst>
                </a:gridCol>
                <a:gridCol w="4704896">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tblGrid>
              <a:tr h="503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2025 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2026 г.</a:t>
                      </a:r>
                    </a:p>
                  </a:txBody>
                  <a:tcPr marL="50018" marR="50018" marT="0" marB="0" anchor="ctr" horzOverflow="overflow">
                    <a:solidFill>
                      <a:schemeClr val="accent1">
                        <a:hueOff val="0"/>
                        <a:satOff val="0"/>
                        <a:lumOff val="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2027 г.</a:t>
                      </a:r>
                    </a:p>
                  </a:txBody>
                  <a:tcPr marL="50018" marR="50018" marT="0" marB="0" anchor="ctr" horzOverflow="overflow">
                    <a:solidFill>
                      <a:schemeClr val="accent1">
                        <a:hueOff val="0"/>
                        <a:satOff val="0"/>
                        <a:lumOff val="0"/>
                      </a:schemeClr>
                    </a:solidFill>
                  </a:tcPr>
                </a:tc>
                <a:extLst>
                  <a:ext uri="{0D108BD9-81ED-4DB2-BD59-A6C34878D82A}">
                    <a16:rowId xmlns:a16="http://schemas.microsoft.com/office/drawing/2014/main" val="10000"/>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1</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ОБЩЕГОСУДАРСТВЕННЫЕ ВОПРОСЫ</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a:solidFill>
                            <a:srgbClr val="000000"/>
                          </a:solidFill>
                          <a:effectLst/>
                          <a:latin typeface="Times New Roman" panose="02020603050405020304" pitchFamily="18" charset="0"/>
                          <a:ea typeface="Times New Roman" panose="02020603050405020304" pitchFamily="18" charset="0"/>
                        </a:rPr>
                        <a:t>55028,</a:t>
                      </a:r>
                      <a:r>
                        <a:rPr lang="en-US" sz="1600" b="1" kern="1400" dirty="0">
                          <a:solidFill>
                            <a:srgbClr val="000000"/>
                          </a:solidFill>
                          <a:effectLst/>
                          <a:latin typeface="Times New Roman" panose="02020603050405020304" pitchFamily="18" charset="0"/>
                          <a:ea typeface="Times New Roman" panose="02020603050405020304" pitchFamily="18" charset="0"/>
                        </a:rPr>
                        <a:t>7</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a:solidFill>
                            <a:srgbClr val="000000"/>
                          </a:solidFill>
                          <a:effectLst/>
                          <a:latin typeface="Times New Roman" panose="02020603050405020304" pitchFamily="18" charset="0"/>
                          <a:ea typeface="Times New Roman" panose="02020603050405020304" pitchFamily="18" charset="0"/>
                        </a:rPr>
                        <a:t>57177</a:t>
                      </a:r>
                      <a:r>
                        <a:rPr lang="en-US" sz="1600" b="1" kern="1400" dirty="0">
                          <a:solidFill>
                            <a:srgbClr val="000000"/>
                          </a:solidFill>
                          <a:effectLst/>
                          <a:latin typeface="Times New Roman" panose="02020603050405020304" pitchFamily="18" charset="0"/>
                          <a:ea typeface="Times New Roman" panose="02020603050405020304" pitchFamily="18" charset="0"/>
                        </a:rPr>
                        <a:t>,7</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a:solidFill>
                            <a:srgbClr val="000000"/>
                          </a:solidFill>
                          <a:effectLst/>
                          <a:latin typeface="Times New Roman" panose="02020603050405020304" pitchFamily="18" charset="0"/>
                          <a:ea typeface="Times New Roman" panose="02020603050405020304" pitchFamily="18" charset="0"/>
                        </a:rPr>
                        <a:t>59399,8</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1"/>
                  </a:ext>
                </a:extLst>
              </a:tr>
              <a:tr h="48536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НАЦИОНАЛЬНАЯ БЕЗОПАСНОСТЬ И ПРАВООХРАНИТЕЛЬНАЯ ДЕЯТЕЛЬНОСТЬ</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6"/>
                  </a:ext>
                </a:extLst>
              </a:tr>
              <a:tr h="72804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Проведение подготовки и обучения неработающего населения способам защиты и действиям в чрезвычайных ситуациях, а также способам защиты от опасностей, возникающих при ведении военных действий или в следствии этих действий</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200,0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210,0</a:t>
                      </a: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220,0</a:t>
                      </a:r>
                    </a:p>
                  </a:txBody>
                  <a:tcPr marL="0" marR="0" marT="0" marB="0" anchor="ctr" horzOverflow="overflow"/>
                </a:tc>
                <a:extLst>
                  <a:ext uri="{0D108BD9-81ED-4DB2-BD59-A6C34878D82A}">
                    <a16:rowId xmlns:a16="http://schemas.microsoft.com/office/drawing/2014/main" val="10007"/>
                  </a:ext>
                </a:extLst>
              </a:tr>
              <a:tr h="3708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3</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НАЦИОНАЛЬНАЯ ЭКОНОМИКА</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620,0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640,0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660,0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08"/>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rPr>
                        <a:t>Общеэкономические вопросы</a:t>
                      </a:r>
                      <a:endParaRPr kumimoji="0" lang="ru-RU" sz="1600" b="0" i="0" u="none" strike="noStrike" cap="none" normalizeH="0" baseline="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620,0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640,0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660,0</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09"/>
                  </a:ext>
                </a:extLst>
              </a:tr>
              <a:tr h="2426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4</a:t>
                      </a:r>
                    </a:p>
                  </a:txBody>
                  <a:tcPr marL="50018" marR="50018"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ЖИЛИЩНО-КОММУНАЛЬНОЕ ХОЗЯЙСТВО</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kern="1400" dirty="0">
                          <a:solidFill>
                            <a:srgbClr val="000000"/>
                          </a:solidFill>
                          <a:effectLst/>
                          <a:latin typeface="Times New Roman" panose="02020603050405020304" pitchFamily="18" charset="0"/>
                          <a:ea typeface="Times New Roman" panose="02020603050405020304" pitchFamily="18" charset="0"/>
                        </a:rPr>
                        <a:t>58085,7</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52813,8 </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b="1" dirty="0">
                          <a:solidFill>
                            <a:schemeClr val="tx1"/>
                          </a:solidFill>
                          <a:latin typeface="Times New Roman" panose="02020603050405020304" pitchFamily="18" charset="0"/>
                          <a:cs typeface="Times New Roman" panose="02020603050405020304" pitchFamily="18" charset="0"/>
                        </a:rPr>
                        <a:t>54383,6</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solidFill>
                      <a:schemeClr val="tx2">
                        <a:lumMod val="40000"/>
                        <a:lumOff val="60000"/>
                      </a:schemeClr>
                    </a:solidFill>
                  </a:tcPr>
                </a:tc>
                <a:extLst>
                  <a:ext uri="{0D108BD9-81ED-4DB2-BD59-A6C34878D82A}">
                    <a16:rowId xmlns:a16="http://schemas.microsoft.com/office/drawing/2014/main" val="10011"/>
                  </a:ext>
                </a:extLst>
              </a:tr>
              <a:tr h="17155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4.1</a:t>
                      </a:r>
                    </a:p>
                  </a:txBody>
                  <a:tcPr marL="50018" marR="50018"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Благоустройство</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58085,7</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52813,8</a:t>
                      </a:r>
                      <a:endParaRPr kumimoji="0" lang="ru-RU"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lang="ru-RU" sz="1600" dirty="0">
                          <a:solidFill>
                            <a:schemeClr val="tx1"/>
                          </a:solidFill>
                          <a:latin typeface="Times New Roman" panose="02020603050405020304" pitchFamily="18" charset="0"/>
                          <a:cs typeface="Times New Roman" panose="02020603050405020304" pitchFamily="18" charset="0"/>
                        </a:rPr>
                        <a:t>54383,6</a:t>
                      </a:r>
                      <a:endParaRPr kumimoji="0" lang="ru-RU" sz="16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anchor="ctr" horzOverflow="overflow"/>
                </a:tc>
                <a:extLst>
                  <a:ext uri="{0D108BD9-81ED-4DB2-BD59-A6C34878D82A}">
                    <a16:rowId xmlns:a16="http://schemas.microsoft.com/office/drawing/2014/main" val="10012"/>
                  </a:ext>
                </a:extLst>
              </a:tr>
            </a:tbl>
          </a:graphicData>
        </a:graphic>
      </p:graphicFrame>
      <p:pic>
        <p:nvPicPr>
          <p:cNvPr id="9" name="Содержимое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770117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a:xfrm>
            <a:off x="-108520" y="-7330"/>
            <a:ext cx="8460432" cy="1420106"/>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sp>
        <p:nvSpPr>
          <p:cNvPr id="6" name="Заголовок 5"/>
          <p:cNvSpPr>
            <a:spLocks noGrp="1"/>
          </p:cNvSpPr>
          <p:nvPr>
            <p:ph type="ctrTitle"/>
          </p:nvPr>
        </p:nvSpPr>
        <p:spPr>
          <a:xfrm>
            <a:off x="1331640" y="116633"/>
            <a:ext cx="6541468" cy="504055"/>
          </a:xfrm>
        </p:spPr>
        <p:txBody>
          <a:bodyPr>
            <a:normAutofit fontScale="90000"/>
          </a:bodyPr>
          <a:lstStyle/>
          <a:p>
            <a:pPr algn="ctr"/>
            <a:br>
              <a:rPr lang="ru-RU" sz="2000" b="1" dirty="0"/>
            </a:br>
            <a:endParaRPr lang="ru-RU" sz="2000" b="1" dirty="0"/>
          </a:p>
        </p:txBody>
      </p:sp>
      <p:sp>
        <p:nvSpPr>
          <p:cNvPr id="8" name="Заголовок 1"/>
          <p:cNvSpPr txBox="1">
            <a:spLocks/>
          </p:cNvSpPr>
          <p:nvPr/>
        </p:nvSpPr>
        <p:spPr>
          <a:xfrm>
            <a:off x="458316" y="116632"/>
            <a:ext cx="8074124" cy="1872208"/>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endParaRPr lang="ru-RU" dirty="0"/>
          </a:p>
        </p:txBody>
      </p:sp>
      <p:graphicFrame>
        <p:nvGraphicFramePr>
          <p:cNvPr id="10" name="Таблица 9"/>
          <p:cNvGraphicFramePr>
            <a:graphicFrameLocks noGrp="1"/>
          </p:cNvGraphicFramePr>
          <p:nvPr>
            <p:extLst>
              <p:ext uri="{D42A27DB-BD31-4B8C-83A1-F6EECF244321}">
                <p14:modId xmlns:p14="http://schemas.microsoft.com/office/powerpoint/2010/main" val="1271023458"/>
              </p:ext>
            </p:extLst>
          </p:nvPr>
        </p:nvGraphicFramePr>
        <p:xfrm>
          <a:off x="251520" y="1412778"/>
          <a:ext cx="8064897" cy="4752521"/>
        </p:xfrm>
        <a:graphic>
          <a:graphicData uri="http://schemas.openxmlformats.org/drawingml/2006/table">
            <a:tbl>
              <a:tblPr>
                <a:tableStyleId>{5DA37D80-6434-44D0-A028-1B22A696006F}</a:tableStyleId>
              </a:tblPr>
              <a:tblGrid>
                <a:gridCol w="474713">
                  <a:extLst>
                    <a:ext uri="{9D8B030D-6E8A-4147-A177-3AD203B41FA5}">
                      <a16:colId xmlns:a16="http://schemas.microsoft.com/office/drawing/2014/main" val="20000"/>
                    </a:ext>
                  </a:extLst>
                </a:gridCol>
                <a:gridCol w="4974542">
                  <a:extLst>
                    <a:ext uri="{9D8B030D-6E8A-4147-A177-3AD203B41FA5}">
                      <a16:colId xmlns:a16="http://schemas.microsoft.com/office/drawing/2014/main" val="20001"/>
                    </a:ext>
                  </a:extLst>
                </a:gridCol>
                <a:gridCol w="944537">
                  <a:extLst>
                    <a:ext uri="{9D8B030D-6E8A-4147-A177-3AD203B41FA5}">
                      <a16:colId xmlns:a16="http://schemas.microsoft.com/office/drawing/2014/main" val="20002"/>
                    </a:ext>
                  </a:extLst>
                </a:gridCol>
                <a:gridCol w="799224">
                  <a:extLst>
                    <a:ext uri="{9D8B030D-6E8A-4147-A177-3AD203B41FA5}">
                      <a16:colId xmlns:a16="http://schemas.microsoft.com/office/drawing/2014/main" val="20003"/>
                    </a:ext>
                  </a:extLst>
                </a:gridCol>
                <a:gridCol w="871881">
                  <a:extLst>
                    <a:ext uri="{9D8B030D-6E8A-4147-A177-3AD203B41FA5}">
                      <a16:colId xmlns:a16="http://schemas.microsoft.com/office/drawing/2014/main" val="20004"/>
                    </a:ext>
                  </a:extLst>
                </a:gridCol>
              </a:tblGrid>
              <a:tr h="464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kern="1200" cap="none" spc="0" normalizeH="0" baseline="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Наименование показателя</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2025 г.</a:t>
                      </a:r>
                      <a:endPar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2026 г.</a:t>
                      </a:r>
                    </a:p>
                  </a:txBody>
                  <a:tcPr marL="50018" marR="50018" marT="0" marB="0" anchor="ctr" horzOverflow="overflow">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2027 г.</a:t>
                      </a:r>
                    </a:p>
                  </a:txBody>
                  <a:tcPr marL="50018" marR="50018" marT="0" marB="0" anchor="ctr" horzOverflow="overflow">
                    <a:solidFill>
                      <a:schemeClr val="accent1"/>
                    </a:solidFill>
                  </a:tcPr>
                </a:tc>
                <a:extLst>
                  <a:ext uri="{0D108BD9-81ED-4DB2-BD59-A6C34878D82A}">
                    <a16:rowId xmlns:a16="http://schemas.microsoft.com/office/drawing/2014/main" val="10000"/>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ОБРАЗОВАНИЕ</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3010,0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81</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152</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3"/>
                  </a:ext>
                </a:extLst>
              </a:tr>
              <a:tr h="52377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Профессиональная подготовка, переподготовка и повышение квалификации</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4"/>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5.2</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Другие вопросы в области образования</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2990,0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31</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30</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5"/>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6</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kern="1200" cap="none" normalizeH="0" baseline="0" dirty="0">
                          <a:ln>
                            <a:noFill/>
                          </a:ln>
                          <a:solidFill>
                            <a:srgbClr val="002060"/>
                          </a:solidFill>
                          <a:effectLst/>
                          <a:latin typeface="Times New Roman" panose="02020603050405020304" pitchFamily="18" charset="0"/>
                          <a:ea typeface="+mn-ea"/>
                          <a:cs typeface="Times New Roman" panose="02020603050405020304" pitchFamily="18" charset="0"/>
                        </a:rPr>
                        <a:t>КУЛЬТУРА, КИНЕМАТОГРАФИЯ </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35500,0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32750</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29800</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06"/>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Культура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35500,0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algn="ctr" defTabSz="914400" rtl="0" eaLnBrk="1" fontAlgn="base" latinLnBrk="0" hangingPunct="1">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32750,0</a:t>
                      </a:r>
                    </a:p>
                  </a:txBody>
                  <a:tcPr marL="9525" marR="9525" marT="9525" marB="0" anchor="ctr"/>
                </a:tc>
                <a:tc>
                  <a:txBody>
                    <a:bodyPr/>
                    <a:lstStyle/>
                    <a:p>
                      <a:pPr marL="0" algn="ctr" defTabSz="914400" rtl="0" eaLnBrk="1" fontAlgn="base" latinLnBrk="0" hangingPunct="1">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29800</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07"/>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СОЦИАЛЬНАЯ ПОЛИТИКА</a:t>
                      </a: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16721,7</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17</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376</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18</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054,3</a:t>
                      </a:r>
                    </a:p>
                  </a:txBody>
                  <a:tcPr marL="9525" marR="9525" marT="9525" marB="0" anchor="ctr">
                    <a:solidFill>
                      <a:schemeClr val="tx2">
                        <a:lumMod val="40000"/>
                        <a:lumOff val="60000"/>
                      </a:schemeClr>
                    </a:solidFill>
                  </a:tcPr>
                </a:tc>
                <a:extLst>
                  <a:ext uri="{0D108BD9-81ED-4DB2-BD59-A6C34878D82A}">
                    <a16:rowId xmlns:a16="http://schemas.microsoft.com/office/drawing/2014/main" val="10008"/>
                  </a:ext>
                </a:extLst>
              </a:tr>
              <a:tr h="3379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7.1</a:t>
                      </a: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Социальное обеспечение населения</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1963,4</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2041</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p>
                  </a:txBody>
                  <a:tcPr marL="9525" marR="9525" marT="9525" marB="0" anchor="ctr"/>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2120</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8</a:t>
                      </a:r>
                    </a:p>
                  </a:txBody>
                  <a:tcPr marL="9525" marR="9525" marT="9525" marB="0" anchor="ctr"/>
                </a:tc>
                <a:extLst>
                  <a:ext uri="{0D108BD9-81ED-4DB2-BD59-A6C34878D82A}">
                    <a16:rowId xmlns:a16="http://schemas.microsoft.com/office/drawing/2014/main" val="10009"/>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7.2</a:t>
                      </a: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Охрана семьи и детства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14758,3</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algn="ctr" fontAlgn="base">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5335</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p>
                  </a:txBody>
                  <a:tcPr marL="9525" marR="9525" marT="9525" marB="0" anchor="ctr">
                    <a:noFill/>
                  </a:tcPr>
                </a:tc>
                <a:tc>
                  <a:txBody>
                    <a:bodyPr/>
                    <a:lstStyle/>
                    <a:p>
                      <a:pPr algn="ctr" fontAlgn="base">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5933</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p>
                  </a:txBody>
                  <a:tcPr marL="9525" marR="9525" marT="9525" marB="0" anchor="ctr">
                    <a:noFill/>
                  </a:tcPr>
                </a:tc>
                <a:extLst>
                  <a:ext uri="{0D108BD9-81ED-4DB2-BD59-A6C34878D82A}">
                    <a16:rowId xmlns:a16="http://schemas.microsoft.com/office/drawing/2014/main" val="10010"/>
                  </a:ext>
                </a:extLst>
              </a:tr>
              <a:tr h="3115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8</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ФИЗИЧЕСКАЯ КУЛЬТУРА И СПОРТ</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330,0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40</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algn="ctr" fontAlgn="base">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1"/>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Массовый спорт</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tc>
                <a:tc>
                  <a:txBody>
                    <a:bodyPr/>
                    <a:lstStyle/>
                    <a:p>
                      <a:pPr algn="ctr">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330,0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algn="ctr">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40</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tc>
                  <a:txBody>
                    <a:bodyPr/>
                    <a:lstStyle/>
                    <a:p>
                      <a:pPr algn="ctr">
                        <a:lnSpc>
                          <a:spcPct val="107000"/>
                        </a:lnSpc>
                        <a:spcAft>
                          <a:spcPts val="0"/>
                        </a:spcAft>
                      </a:pP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tc>
                <a:extLst>
                  <a:ext uri="{0D108BD9-81ED-4DB2-BD59-A6C34878D82A}">
                    <a16:rowId xmlns:a16="http://schemas.microsoft.com/office/drawing/2014/main" val="10012"/>
                  </a:ext>
                </a:extLst>
              </a:tr>
              <a:tr h="350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9</a:t>
                      </a:r>
                    </a:p>
                  </a:txBody>
                  <a:tcPr marL="54429" marR="54429" marT="0" marB="0" anchor="ctr" horzOverflow="overflow">
                    <a:solidFill>
                      <a:schemeClr val="tx2">
                        <a:lumMod val="40000"/>
                        <a:lumOff val="6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СРЕДСТВА МАССОВОЙ ИНФОРМАЦИИ</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40000"/>
                        <a:lumOff val="60000"/>
                      </a:schemeClr>
                    </a:solidFill>
                  </a:tcPr>
                </a:tc>
                <a:tc>
                  <a:txBody>
                    <a:bodyPr/>
                    <a:lstStyle/>
                    <a:p>
                      <a:pPr algn="ctr" fontAlgn="base">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1000,0</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104</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tc>
                  <a:txBody>
                    <a:bodyPr/>
                    <a:lstStyle/>
                    <a:p>
                      <a:pPr marL="0" algn="ctr" defTabSz="914400" rtl="0" eaLnBrk="1" fontAlgn="base" latinLnBrk="0" hangingPunct="1">
                        <a:lnSpc>
                          <a:spcPct val="107000"/>
                        </a:lnSpc>
                        <a:spcAft>
                          <a:spcPts val="0"/>
                        </a:spcAft>
                      </a:pP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1080</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endPar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solidFill>
                      <a:schemeClr val="tx2">
                        <a:lumMod val="40000"/>
                        <a:lumOff val="60000"/>
                      </a:schemeClr>
                    </a:solidFill>
                  </a:tcPr>
                </a:tc>
                <a:extLst>
                  <a:ext uri="{0D108BD9-81ED-4DB2-BD59-A6C34878D82A}">
                    <a16:rowId xmlns:a16="http://schemas.microsoft.com/office/drawing/2014/main" val="10013"/>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Периодическая печать и издательства</a:t>
                      </a: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noFill/>
                  </a:tcPr>
                </a:tc>
                <a:tc>
                  <a:txBody>
                    <a:bodyPr/>
                    <a:lstStyle/>
                    <a:p>
                      <a:pPr algn="ctr" fontAlgn="base">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1000,0</a:t>
                      </a:r>
                      <a:endParaRPr lang="ru-RU"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104</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tc>
                  <a:txBody>
                    <a:bodyPr/>
                    <a:lstStyle/>
                    <a:p>
                      <a:pPr marL="0" algn="ctr" defTabSz="914400" rtl="0" eaLnBrk="1" fontAlgn="base" latinLnBrk="0" hangingPunct="1">
                        <a:lnSpc>
                          <a:spcPct val="107000"/>
                        </a:lnSpc>
                        <a:spcAft>
                          <a:spcPts val="0"/>
                        </a:spcAft>
                      </a:pPr>
                      <a:r>
                        <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108</a:t>
                      </a:r>
                      <a:r>
                        <a:rPr lang="en-US"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ru-RU" sz="1600" b="0"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0" anchor="ctr">
                    <a:noFill/>
                  </a:tcPr>
                </a:tc>
                <a:extLst>
                  <a:ext uri="{0D108BD9-81ED-4DB2-BD59-A6C34878D82A}">
                    <a16:rowId xmlns:a16="http://schemas.microsoft.com/office/drawing/2014/main" val="10014"/>
                  </a:ext>
                </a:extLst>
              </a:tr>
              <a:tr h="30715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600" b="1"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rPr>
                        <a:t>ИТОГО РАСХОДОВ:</a:t>
                      </a:r>
                      <a:endParaRPr kumimoji="0" lang="ru-RU" sz="1600" b="1" i="0" u="none" strike="noStrike" cap="none" normalizeH="0" baseline="0" dirty="0">
                        <a:ln>
                          <a:noFill/>
                        </a:ln>
                        <a:solidFill>
                          <a:srgbClr val="002060"/>
                        </a:solidFill>
                        <a:effectLst/>
                        <a:latin typeface="Times New Roman" panose="02020603050405020304" pitchFamily="18" charset="0"/>
                        <a:cs typeface="Times New Roman" panose="02020603050405020304" pitchFamily="18" charset="0"/>
                      </a:endParaRPr>
                    </a:p>
                  </a:txBody>
                  <a:tcPr marL="54429" marR="54429" marT="0" marB="0" anchor="ctr" horzOverflow="overflow">
                    <a:solidFill>
                      <a:schemeClr val="tx2">
                        <a:lumMod val="60000"/>
                        <a:lumOff val="40000"/>
                      </a:schemeClr>
                    </a:solidFill>
                  </a:tcPr>
                </a:tc>
                <a:tc>
                  <a:txBody>
                    <a:bodyPr/>
                    <a:lstStyle/>
                    <a:p>
                      <a:pPr algn="ctr" fontAlgn="base">
                        <a:lnSpc>
                          <a:spcPct val="107000"/>
                        </a:lnSpc>
                        <a:spcAft>
                          <a:spcPts val="0"/>
                        </a:spcAft>
                      </a:pPr>
                      <a:r>
                        <a:rPr lang="en-US" sz="1600" b="1" kern="1400" dirty="0">
                          <a:solidFill>
                            <a:srgbClr val="000000"/>
                          </a:solidFill>
                          <a:effectLst/>
                          <a:latin typeface="Times New Roman" panose="02020603050405020304" pitchFamily="18" charset="0"/>
                          <a:ea typeface="Times New Roman" panose="02020603050405020304" pitchFamily="18" charset="0"/>
                        </a:rPr>
                        <a:t>1</a:t>
                      </a:r>
                      <a:r>
                        <a:rPr lang="ru-RU" sz="1600" b="1" kern="1400" dirty="0">
                          <a:solidFill>
                            <a:srgbClr val="000000"/>
                          </a:solidFill>
                          <a:effectLst/>
                          <a:latin typeface="Times New Roman" panose="02020603050405020304" pitchFamily="18" charset="0"/>
                          <a:ea typeface="Times New Roman" panose="02020603050405020304" pitchFamily="18" charset="0"/>
                        </a:rPr>
                        <a:t>70496</a:t>
                      </a:r>
                      <a:r>
                        <a:rPr lang="en-US" sz="1600" b="1" kern="1400" dirty="0">
                          <a:solidFill>
                            <a:srgbClr val="000000"/>
                          </a:solidFill>
                          <a:effectLst/>
                          <a:latin typeface="Times New Roman" panose="02020603050405020304" pitchFamily="18" charset="0"/>
                          <a:ea typeface="Times New Roman" panose="02020603050405020304" pitchFamily="18" charset="0"/>
                        </a:rPr>
                        <a:t>,</a:t>
                      </a:r>
                      <a:r>
                        <a:rPr lang="ru-RU" sz="1600" b="1" kern="1400" dirty="0">
                          <a:solidFill>
                            <a:srgbClr val="000000"/>
                          </a:solidFill>
                          <a:effectLst/>
                          <a:latin typeface="Times New Roman" panose="02020603050405020304" pitchFamily="18" charset="0"/>
                          <a:ea typeface="Times New Roman" panose="02020603050405020304" pitchFamily="18" charset="0"/>
                        </a:rPr>
                        <a:t>1</a:t>
                      </a:r>
                      <a:endParaRPr lang="ru-RU"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65429</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a:t>
                      </a:r>
                    </a:p>
                  </a:txBody>
                  <a:tcPr marL="9525" marR="9525" marT="9525" marB="0" anchor="ctr">
                    <a:solidFill>
                      <a:schemeClr val="tx2">
                        <a:lumMod val="60000"/>
                        <a:lumOff val="40000"/>
                      </a:schemeClr>
                    </a:solidFill>
                  </a:tcPr>
                </a:tc>
                <a:tc>
                  <a:txBody>
                    <a:bodyPr/>
                    <a:lstStyle/>
                    <a:p>
                      <a:pPr algn="ctr" fontAlgn="base">
                        <a:lnSpc>
                          <a:spcPct val="107000"/>
                        </a:lnSpc>
                        <a:spcAft>
                          <a:spcPts val="0"/>
                        </a:spcAft>
                      </a:pP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67099</a:t>
                      </a:r>
                      <a:r>
                        <a:rPr lang="en-US"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600" b="1" kern="12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7</a:t>
                      </a:r>
                    </a:p>
                  </a:txBody>
                  <a:tcPr marL="9525" marR="9525" marT="9525" marB="0" anchor="ctr">
                    <a:solidFill>
                      <a:schemeClr val="tx2">
                        <a:lumMod val="60000"/>
                        <a:lumOff val="40000"/>
                      </a:schemeClr>
                    </a:solidFill>
                  </a:tcPr>
                </a:tc>
                <a:extLst>
                  <a:ext uri="{0D108BD9-81ED-4DB2-BD59-A6C34878D82A}">
                    <a16:rowId xmlns:a16="http://schemas.microsoft.com/office/drawing/2014/main" val="10016"/>
                  </a:ext>
                </a:extLst>
              </a:tr>
            </a:tbl>
          </a:graphicData>
        </a:graphic>
      </p:graphicFrame>
      <p:pic>
        <p:nvPicPr>
          <p:cNvPr id="7" name="Содержимое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a:xfrm>
            <a:off x="105169" y="116632"/>
            <a:ext cx="578400" cy="531963"/>
          </a:xfrm>
          <a:prstGeom prst="rect">
            <a:avLst/>
          </a:prstGeom>
        </p:spPr>
      </p:pic>
    </p:spTree>
    <p:extLst>
      <p:ext uri="{BB962C8B-B14F-4D97-AF65-F5344CB8AC3E}">
        <p14:creationId xmlns:p14="http://schemas.microsoft.com/office/powerpoint/2010/main" val="23343324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811</TotalTime>
  <Words>1751</Words>
  <Application>Microsoft Office PowerPoint</Application>
  <PresentationFormat>Экран (4:3)</PresentationFormat>
  <Paragraphs>338</Paragraphs>
  <Slides>13</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Arial Narrow</vt:lpstr>
      <vt:lpstr>Calibri</vt:lpstr>
      <vt:lpstr>Calibri Light</vt:lpstr>
      <vt:lpstr>Lucida Sans Unicode</vt:lpstr>
      <vt:lpstr>Symbol</vt:lpstr>
      <vt:lpstr>Times New Roman</vt:lpstr>
      <vt:lpstr>Тема Office</vt:lpstr>
      <vt:lpstr>  БЮДЖЕТ ДЛЯ ГРАЖДАН</vt:lpstr>
      <vt:lpstr>Основные понятия о бюджете</vt:lpstr>
      <vt:lpstr>Краткая информация о муниципальном округе Ржевка</vt:lpstr>
      <vt:lpstr>Основные направления деятельности</vt:lpstr>
      <vt:lpstr>Участие граждан в бюджетном процессе </vt:lpstr>
      <vt:lpstr>Презентация PowerPoint</vt:lpstr>
      <vt:lpstr>ДОХОДЫ  БЮДЖЕТА МУНИЦИПАЛЬНОГО ОБРАЗОВАНИЯ МУНИЦИПАЛЬНЫЙ ОКРУГ  Ржевка на 2025 год и на плановый период 2026 и 2027 годов</vt:lpstr>
      <vt:lpstr>РАСХОДЫ  БЮДЖЕТА МУНИЦИПАЛЬНОГО ОБРАЗОВАНИЯ МУНИЦИПАЛЬНЫЙ ОКРУГ  Ржевка  на 2025 год и на плановый период 2026 и 202 годов </vt:lpstr>
      <vt:lpstr> </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Расходы на решение вопросов местного значения.  (Муниципальные программы)</vt:lpstr>
      <vt:lpstr>КОНТАКТНАЯ ИНФОРМАЦИЯ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User</dc:creator>
  <cp:lastModifiedBy>С. В. Никитина</cp:lastModifiedBy>
  <cp:revision>89</cp:revision>
  <dcterms:created xsi:type="dcterms:W3CDTF">2023-01-20T07:33:53Z</dcterms:created>
  <dcterms:modified xsi:type="dcterms:W3CDTF">2025-06-17T08:37:32Z</dcterms:modified>
</cp:coreProperties>
</file>